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339">
          <p15:clr>
            <a:srgbClr val="9AA0A6"/>
          </p15:clr>
        </p15:guide>
        <p15:guide id="4" pos="2185">
          <p15:clr>
            <a:srgbClr val="9AA0A6"/>
          </p15:clr>
        </p15:guide>
        <p15:guide id="5" pos="3506">
          <p15:clr>
            <a:srgbClr val="9AA0A6"/>
          </p15:clr>
        </p15:guide>
        <p15:guide id="6" pos="4660">
          <p15:clr>
            <a:srgbClr val="9AA0A6"/>
          </p15:clr>
        </p15:guide>
        <p15:guide id="7" pos="4827">
          <p15:clr>
            <a:srgbClr val="9AA0A6"/>
          </p15:clr>
        </p15:guide>
        <p15:guide id="8" pos="59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8F8CE7F-C762-4AEA-A631-14A7E975F56C}">
  <a:tblStyle styleId="{48F8CE7F-C762-4AEA-A631-14A7E975F5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  <p:guide pos="3339"/>
        <p:guide pos="2185"/>
        <p:guide pos="3506"/>
        <p:guide pos="4660"/>
        <p:guide pos="4827"/>
        <p:guide pos="5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054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80fb3a4ac_0_46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c80fb3a4ac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c88de60be5_0_35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gc88de60be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c991268e46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gc991268e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c991268e46_0_5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gc991268e4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c991268e46_0_1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gc991268e4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c991268e46_0_53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gc991268e46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c991268e46_0_16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gc991268e4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c991268e46_0_29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gc991268e4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c991268e46_0_29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gc991268e4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937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c991268e46_0_29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gc991268e4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93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88de608ae_0_5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c88de608a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88de608c6_0_36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c88de608c6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88de608c6_0_75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c88de608c6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88de608ae_0_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c88de608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88de608c6_0_2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c88de608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991268e46_0_65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c991268e46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c88de608c6_0_18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gc88de608c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c88de60be5_0_50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c88de60be5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3975" y="5987125"/>
            <a:ext cx="1840692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C8E"/>
              </a:buClr>
              <a:buSzPts val="2400"/>
              <a:buNone/>
              <a:defRPr sz="2400">
                <a:solidFill>
                  <a:srgbClr val="8B8C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2000"/>
              <a:buNone/>
              <a:defRPr sz="2000">
                <a:solidFill>
                  <a:srgbClr val="8B8C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hyperlink" Target="https://www.fpeuskadidual.eus/que-es-la-fp-dua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plegu.ikaslanbizkaia.eus/" TargetMode="External"/><Relationship Id="rId5" Type="http://schemas.openxmlformats.org/officeDocument/2006/relationships/hyperlink" Target="https://ivac-eei.eus/es/fondos/programas-de-especializacion-profesional-/" TargetMode="External"/><Relationship Id="rId4" Type="http://schemas.openxmlformats.org/officeDocument/2006/relationships/hyperlink" Target="http://www.globaltraining.eus/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jpg"/><Relationship Id="rId4" Type="http://schemas.openxmlformats.org/officeDocument/2006/relationships/hyperlink" Target="https://www.ikaslanbizkaia.eu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jpg"/><Relationship Id="rId7" Type="http://schemas.openxmlformats.org/officeDocument/2006/relationships/hyperlink" Target="https://youtu.be/rrPsMOT7KN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g"/><Relationship Id="rId7" Type="http://schemas.openxmlformats.org/officeDocument/2006/relationships/hyperlink" Target="https://orientazioa.ikaslanbizkaia.eu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www.ehu.eus/es/web/sarrera-acceso/goi-mailako-heziketa-zikloa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26" Type="http://schemas.openxmlformats.org/officeDocument/2006/relationships/image" Target="../media/image29.gif"/><Relationship Id="rId3" Type="http://schemas.openxmlformats.org/officeDocument/2006/relationships/image" Target="../media/image2.jpg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24" Type="http://schemas.openxmlformats.org/officeDocument/2006/relationships/image" Target="../media/image27.gif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23" Type="http://schemas.openxmlformats.org/officeDocument/2006/relationships/image" Target="../media/image26.gif"/><Relationship Id="rId28" Type="http://schemas.openxmlformats.org/officeDocument/2006/relationships/image" Target="../media/image30.png"/><Relationship Id="rId10" Type="http://schemas.openxmlformats.org/officeDocument/2006/relationships/image" Target="../media/image13.gif"/><Relationship Id="rId19" Type="http://schemas.openxmlformats.org/officeDocument/2006/relationships/image" Target="../media/image22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openxmlformats.org/officeDocument/2006/relationships/image" Target="../media/image25.gif"/><Relationship Id="rId27" Type="http://schemas.openxmlformats.org/officeDocument/2006/relationships/hyperlink" Target="https://ivac-eei.eus/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euskadi.eus/informacion/proceso-de-adjudicacion-de-plazas-en-ciclos-formativos-de-fp/web01-a2hlanhz/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kaslanbizkaia.eus/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hyperlink" Target="https://www.euskadi.eus/informacion/oferta-formativa-de-fp-en-la-capv/web01-a2hlanhz/es/" TargetMode="Externa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euskadi.eus/matricula-graficos-evolutivos/web01-a2hestat/es/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15626"/>
          <a:stretch/>
        </p:blipFill>
        <p:spPr>
          <a:xfrm>
            <a:off x="-5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-51" y="0"/>
            <a:ext cx="5273451" cy="6858000"/>
            <a:chOff x="-51" y="0"/>
            <a:chExt cx="5273451" cy="68580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5273400" cy="6858000"/>
            </a:xfrm>
            <a:prstGeom prst="rect">
              <a:avLst/>
            </a:prstGeom>
            <a:solidFill>
              <a:srgbClr val="FFFFFF">
                <a:alpha val="9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623701" y="2682174"/>
              <a:ext cx="534112" cy="477419"/>
              <a:chOff x="5418138" y="4568825"/>
              <a:chExt cx="568325" cy="508001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5795963" y="4730750"/>
                <a:ext cx="128588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7" extrusionOk="0">
                    <a:moveTo>
                      <a:pt x="40" y="0"/>
                    </a:move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7"/>
                      <a:pt x="14" y="107"/>
                      <a:pt x="0" y="107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82"/>
                      <a:pt x="0" y="62"/>
                      <a:pt x="0" y="41"/>
                    </a:cubicBezTo>
                    <a:cubicBezTo>
                      <a:pt x="0" y="39"/>
                      <a:pt x="1" y="36"/>
                      <a:pt x="3" y="35"/>
                    </a:cubicBezTo>
                    <a:cubicBezTo>
                      <a:pt x="14" y="24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007A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5418138" y="4568825"/>
                <a:ext cx="568325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00" extrusionOk="0">
                    <a:moveTo>
                      <a:pt x="81" y="80"/>
                    </a:moveTo>
                    <a:cubicBezTo>
                      <a:pt x="102" y="60"/>
                      <a:pt x="122" y="41"/>
                      <a:pt x="143" y="22"/>
                    </a:cubicBezTo>
                    <a:cubicBezTo>
                      <a:pt x="141" y="20"/>
                      <a:pt x="140" y="19"/>
                      <a:pt x="139" y="17"/>
                    </a:cubicBezTo>
                    <a:cubicBezTo>
                      <a:pt x="135" y="14"/>
                      <a:pt x="136" y="10"/>
                      <a:pt x="141" y="8"/>
                    </a:cubicBezTo>
                    <a:cubicBezTo>
                      <a:pt x="150" y="6"/>
                      <a:pt x="159" y="3"/>
                      <a:pt x="168" y="1"/>
                    </a:cubicBezTo>
                    <a:cubicBezTo>
                      <a:pt x="173" y="0"/>
                      <a:pt x="176" y="3"/>
                      <a:pt x="175" y="9"/>
                    </a:cubicBezTo>
                    <a:cubicBezTo>
                      <a:pt x="173" y="17"/>
                      <a:pt x="170" y="26"/>
                      <a:pt x="168" y="34"/>
                    </a:cubicBezTo>
                    <a:cubicBezTo>
                      <a:pt x="166" y="40"/>
                      <a:pt x="163" y="41"/>
                      <a:pt x="158" y="37"/>
                    </a:cubicBezTo>
                    <a:cubicBezTo>
                      <a:pt x="157" y="35"/>
                      <a:pt x="155" y="33"/>
                      <a:pt x="154" y="31"/>
                    </a:cubicBezTo>
                    <a:cubicBezTo>
                      <a:pt x="147" y="38"/>
                      <a:pt x="140" y="44"/>
                      <a:pt x="134" y="49"/>
                    </a:cubicBezTo>
                    <a:cubicBezTo>
                      <a:pt x="117" y="65"/>
                      <a:pt x="100" y="80"/>
                      <a:pt x="84" y="96"/>
                    </a:cubicBezTo>
                    <a:cubicBezTo>
                      <a:pt x="81" y="99"/>
                      <a:pt x="79" y="98"/>
                      <a:pt x="77" y="96"/>
                    </a:cubicBezTo>
                    <a:cubicBezTo>
                      <a:pt x="68" y="87"/>
                      <a:pt x="59" y="78"/>
                      <a:pt x="51" y="70"/>
                    </a:cubicBezTo>
                    <a:cubicBezTo>
                      <a:pt x="48" y="67"/>
                      <a:pt x="47" y="67"/>
                      <a:pt x="44" y="69"/>
                    </a:cubicBezTo>
                    <a:cubicBezTo>
                      <a:pt x="33" y="80"/>
                      <a:pt x="21" y="90"/>
                      <a:pt x="10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0" y="90"/>
                      <a:pt x="0" y="90"/>
                      <a:pt x="10" y="82"/>
                    </a:cubicBezTo>
                    <a:cubicBezTo>
                      <a:pt x="21" y="71"/>
                      <a:pt x="33" y="61"/>
                      <a:pt x="45" y="50"/>
                    </a:cubicBezTo>
                    <a:cubicBezTo>
                      <a:pt x="47" y="48"/>
                      <a:pt x="49" y="48"/>
                      <a:pt x="51" y="50"/>
                    </a:cubicBezTo>
                    <a:cubicBezTo>
                      <a:pt x="60" y="60"/>
                      <a:pt x="70" y="69"/>
                      <a:pt x="79" y="78"/>
                    </a:cubicBezTo>
                    <a:cubicBezTo>
                      <a:pt x="80" y="79"/>
                      <a:pt x="80" y="79"/>
                      <a:pt x="81" y="80"/>
                    </a:cubicBezTo>
                    <a:close/>
                  </a:path>
                </a:pathLst>
              </a:custGeom>
              <a:solidFill>
                <a:srgbClr val="007A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5449888" y="4856163"/>
                <a:ext cx="130175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40" h="68" extrusionOk="0">
                    <a:moveTo>
                      <a:pt x="37" y="0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4"/>
                      <a:pt x="40" y="46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27" y="68"/>
                      <a:pt x="14" y="68"/>
                      <a:pt x="0" y="68"/>
                    </a:cubicBezTo>
                    <a:cubicBezTo>
                      <a:pt x="0" y="57"/>
                      <a:pt x="0" y="45"/>
                      <a:pt x="0" y="34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3" y="2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007A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5621338" y="4895850"/>
                <a:ext cx="128588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6" extrusionOk="0">
                    <a:moveTo>
                      <a:pt x="40" y="0"/>
                    </a:moveTo>
                    <a:cubicBezTo>
                      <a:pt x="40" y="19"/>
                      <a:pt x="40" y="37"/>
                      <a:pt x="40" y="56"/>
                    </a:cubicBezTo>
                    <a:cubicBezTo>
                      <a:pt x="27" y="56"/>
                      <a:pt x="14" y="56"/>
                      <a:pt x="0" y="56"/>
                    </a:cubicBezTo>
                    <a:cubicBezTo>
                      <a:pt x="0" y="39"/>
                      <a:pt x="0" y="2"/>
                      <a:pt x="0" y="2"/>
                    </a:cubicBezTo>
                    <a:cubicBezTo>
                      <a:pt x="0" y="2"/>
                      <a:pt x="10" y="12"/>
                      <a:pt x="14" y="17"/>
                    </a:cubicBezTo>
                    <a:cubicBezTo>
                      <a:pt x="16" y="19"/>
                      <a:pt x="18" y="20"/>
                      <a:pt x="21" y="17"/>
                    </a:cubicBezTo>
                    <a:cubicBezTo>
                      <a:pt x="27" y="11"/>
                      <a:pt x="33" y="6"/>
                      <a:pt x="40" y="0"/>
                    </a:cubicBezTo>
                    <a:close/>
                  </a:path>
                </a:pathLst>
              </a:custGeom>
              <a:solidFill>
                <a:srgbClr val="007A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563492" y="3493237"/>
              <a:ext cx="620998" cy="653893"/>
              <a:chOff x="5995988" y="2712903"/>
              <a:chExt cx="2457451" cy="2587625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5995988" y="2712903"/>
                <a:ext cx="2457451" cy="25876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812" extrusionOk="0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rgbClr val="008F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6515101" y="3270116"/>
                <a:ext cx="1450975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50" extrusionOk="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rgbClr val="008F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7040563" y="2874828"/>
                <a:ext cx="1381125" cy="1384301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rgbClr val="008F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563494" y="4307173"/>
              <a:ext cx="654526" cy="654368"/>
              <a:chOff x="2700338" y="8651875"/>
              <a:chExt cx="6545262" cy="6543675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2700338" y="10820400"/>
                <a:ext cx="4376736" cy="4375150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376" extrusionOk="0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solidFill>
                <a:srgbClr val="7BC3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3762375" y="11879263"/>
                <a:ext cx="2255838" cy="21209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67" extrusionOk="0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solidFill>
                <a:srgbClr val="7BC3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934075" y="8651875"/>
                <a:ext cx="3311525" cy="3309938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solidFill>
                <a:srgbClr val="7BC3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7000875" y="9717088"/>
                <a:ext cx="1179512" cy="117951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1" extrusionOk="0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solidFill>
                <a:srgbClr val="7BC3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716522" y="5203785"/>
              <a:ext cx="281035" cy="606318"/>
              <a:chOff x="6269038" y="1778000"/>
              <a:chExt cx="2230437" cy="456565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7000875" y="1778000"/>
                <a:ext cx="792162" cy="773113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43" extrusionOk="0">
                    <a:moveTo>
                      <a:pt x="35" y="204"/>
                    </a:moveTo>
                    <a:cubicBezTo>
                      <a:pt x="51" y="220"/>
                      <a:pt x="71" y="231"/>
                      <a:pt x="93" y="236"/>
                    </a:cubicBezTo>
                    <a:cubicBezTo>
                      <a:pt x="122" y="243"/>
                      <a:pt x="150" y="241"/>
                      <a:pt x="177" y="229"/>
                    </a:cubicBezTo>
                    <a:cubicBezTo>
                      <a:pt x="193" y="222"/>
                      <a:pt x="207" y="212"/>
                      <a:pt x="219" y="198"/>
                    </a:cubicBezTo>
                    <a:cubicBezTo>
                      <a:pt x="232" y="183"/>
                      <a:pt x="241" y="166"/>
                      <a:pt x="245" y="146"/>
                    </a:cubicBezTo>
                    <a:cubicBezTo>
                      <a:pt x="248" y="133"/>
                      <a:pt x="249" y="119"/>
                      <a:pt x="246" y="105"/>
                    </a:cubicBezTo>
                    <a:cubicBezTo>
                      <a:pt x="244" y="88"/>
                      <a:pt x="238" y="72"/>
                      <a:pt x="228" y="58"/>
                    </a:cubicBezTo>
                    <a:cubicBezTo>
                      <a:pt x="211" y="34"/>
                      <a:pt x="189" y="18"/>
                      <a:pt x="161" y="10"/>
                    </a:cubicBezTo>
                    <a:cubicBezTo>
                      <a:pt x="125" y="0"/>
                      <a:pt x="91" y="4"/>
                      <a:pt x="60" y="22"/>
                    </a:cubicBezTo>
                    <a:cubicBezTo>
                      <a:pt x="22" y="45"/>
                      <a:pt x="2" y="78"/>
                      <a:pt x="1" y="122"/>
                    </a:cubicBezTo>
                    <a:cubicBezTo>
                      <a:pt x="0" y="134"/>
                      <a:pt x="3" y="146"/>
                      <a:pt x="6" y="158"/>
                    </a:cubicBezTo>
                    <a:cubicBezTo>
                      <a:pt x="12" y="175"/>
                      <a:pt x="21" y="191"/>
                      <a:pt x="35" y="204"/>
                    </a:cubicBezTo>
                    <a:close/>
                  </a:path>
                </a:pathLst>
              </a:custGeom>
              <a:solidFill>
                <a:srgbClr val="A057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269038" y="2595563"/>
                <a:ext cx="2230437" cy="374808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78" extrusionOk="0">
                    <a:moveTo>
                      <a:pt x="261" y="1175"/>
                    </a:moveTo>
                    <a:cubicBezTo>
                      <a:pt x="267" y="1177"/>
                      <a:pt x="273" y="1178"/>
                      <a:pt x="279" y="1178"/>
                    </a:cubicBezTo>
                    <a:cubicBezTo>
                      <a:pt x="308" y="1178"/>
                      <a:pt x="333" y="1156"/>
                      <a:pt x="338" y="1127"/>
                    </a:cubicBezTo>
                    <a:cubicBezTo>
                      <a:pt x="338" y="1127"/>
                      <a:pt x="338" y="1126"/>
                      <a:pt x="339" y="1125"/>
                    </a:cubicBezTo>
                    <a:cubicBezTo>
                      <a:pt x="339" y="1122"/>
                      <a:pt x="339" y="1119"/>
                      <a:pt x="339" y="1117"/>
                    </a:cubicBezTo>
                    <a:cubicBezTo>
                      <a:pt x="339" y="986"/>
                      <a:pt x="339" y="855"/>
                      <a:pt x="339" y="724"/>
                    </a:cubicBezTo>
                    <a:cubicBezTo>
                      <a:pt x="339" y="722"/>
                      <a:pt x="339" y="720"/>
                      <a:pt x="339" y="718"/>
                    </a:cubicBezTo>
                    <a:cubicBezTo>
                      <a:pt x="340" y="717"/>
                      <a:pt x="341" y="716"/>
                      <a:pt x="342" y="716"/>
                    </a:cubicBezTo>
                    <a:cubicBezTo>
                      <a:pt x="348" y="715"/>
                      <a:pt x="354" y="716"/>
                      <a:pt x="361" y="715"/>
                    </a:cubicBezTo>
                    <a:cubicBezTo>
                      <a:pt x="365" y="715"/>
                      <a:pt x="365" y="717"/>
                      <a:pt x="365" y="720"/>
                    </a:cubicBezTo>
                    <a:cubicBezTo>
                      <a:pt x="365" y="740"/>
                      <a:pt x="365" y="759"/>
                      <a:pt x="365" y="779"/>
                    </a:cubicBezTo>
                    <a:cubicBezTo>
                      <a:pt x="365" y="891"/>
                      <a:pt x="365" y="1002"/>
                      <a:pt x="365" y="1114"/>
                    </a:cubicBezTo>
                    <a:cubicBezTo>
                      <a:pt x="365" y="1120"/>
                      <a:pt x="366" y="1126"/>
                      <a:pt x="367" y="1131"/>
                    </a:cubicBezTo>
                    <a:cubicBezTo>
                      <a:pt x="373" y="1158"/>
                      <a:pt x="397" y="1178"/>
                      <a:pt x="426" y="1178"/>
                    </a:cubicBezTo>
                    <a:cubicBezTo>
                      <a:pt x="437" y="1178"/>
                      <a:pt x="447" y="1175"/>
                      <a:pt x="456" y="1170"/>
                    </a:cubicBezTo>
                    <a:cubicBezTo>
                      <a:pt x="467" y="1165"/>
                      <a:pt x="476" y="1154"/>
                      <a:pt x="481" y="1142"/>
                    </a:cubicBezTo>
                    <a:cubicBezTo>
                      <a:pt x="482" y="1141"/>
                      <a:pt x="482" y="1140"/>
                      <a:pt x="482" y="1139"/>
                    </a:cubicBezTo>
                    <a:cubicBezTo>
                      <a:pt x="482" y="1139"/>
                      <a:pt x="482" y="1139"/>
                      <a:pt x="482" y="1139"/>
                    </a:cubicBezTo>
                    <a:cubicBezTo>
                      <a:pt x="485" y="1132"/>
                      <a:pt x="486" y="1125"/>
                      <a:pt x="486" y="1118"/>
                    </a:cubicBezTo>
                    <a:cubicBezTo>
                      <a:pt x="486" y="1115"/>
                      <a:pt x="486" y="1113"/>
                      <a:pt x="486" y="1110"/>
                    </a:cubicBezTo>
                    <a:cubicBezTo>
                      <a:pt x="486" y="981"/>
                      <a:pt x="486" y="852"/>
                      <a:pt x="486" y="723"/>
                    </a:cubicBezTo>
                    <a:cubicBezTo>
                      <a:pt x="486" y="716"/>
                      <a:pt x="486" y="716"/>
                      <a:pt x="493" y="716"/>
                    </a:cubicBezTo>
                    <a:cubicBezTo>
                      <a:pt x="540" y="716"/>
                      <a:pt x="587" y="716"/>
                      <a:pt x="634" y="716"/>
                    </a:cubicBezTo>
                    <a:cubicBezTo>
                      <a:pt x="636" y="716"/>
                      <a:pt x="638" y="715"/>
                      <a:pt x="640" y="715"/>
                    </a:cubicBezTo>
                    <a:cubicBezTo>
                      <a:pt x="640" y="714"/>
                      <a:pt x="640" y="712"/>
                      <a:pt x="640" y="711"/>
                    </a:cubicBezTo>
                    <a:cubicBezTo>
                      <a:pt x="636" y="701"/>
                      <a:pt x="633" y="691"/>
                      <a:pt x="630" y="680"/>
                    </a:cubicBezTo>
                    <a:cubicBezTo>
                      <a:pt x="626" y="666"/>
                      <a:pt x="622" y="651"/>
                      <a:pt x="618" y="637"/>
                    </a:cubicBezTo>
                    <a:cubicBezTo>
                      <a:pt x="613" y="622"/>
                      <a:pt x="609" y="608"/>
                      <a:pt x="604" y="594"/>
                    </a:cubicBezTo>
                    <a:cubicBezTo>
                      <a:pt x="600" y="580"/>
                      <a:pt x="596" y="566"/>
                      <a:pt x="592" y="552"/>
                    </a:cubicBezTo>
                    <a:cubicBezTo>
                      <a:pt x="588" y="540"/>
                      <a:pt x="585" y="528"/>
                      <a:pt x="581" y="515"/>
                    </a:cubicBezTo>
                    <a:cubicBezTo>
                      <a:pt x="575" y="497"/>
                      <a:pt x="570" y="478"/>
                      <a:pt x="564" y="459"/>
                    </a:cubicBezTo>
                    <a:cubicBezTo>
                      <a:pt x="559" y="441"/>
                      <a:pt x="554" y="423"/>
                      <a:pt x="548" y="406"/>
                    </a:cubicBezTo>
                    <a:cubicBezTo>
                      <a:pt x="544" y="391"/>
                      <a:pt x="540" y="377"/>
                      <a:pt x="535" y="363"/>
                    </a:cubicBezTo>
                    <a:cubicBezTo>
                      <a:pt x="530" y="344"/>
                      <a:pt x="525" y="326"/>
                      <a:pt x="520" y="308"/>
                    </a:cubicBezTo>
                    <a:cubicBezTo>
                      <a:pt x="516" y="295"/>
                      <a:pt x="511" y="281"/>
                      <a:pt x="507" y="268"/>
                    </a:cubicBezTo>
                    <a:cubicBezTo>
                      <a:pt x="503" y="253"/>
                      <a:pt x="498" y="238"/>
                      <a:pt x="494" y="223"/>
                    </a:cubicBezTo>
                    <a:cubicBezTo>
                      <a:pt x="488" y="206"/>
                      <a:pt x="483" y="188"/>
                      <a:pt x="478" y="171"/>
                    </a:cubicBezTo>
                    <a:cubicBezTo>
                      <a:pt x="476" y="166"/>
                      <a:pt x="478" y="165"/>
                      <a:pt x="482" y="166"/>
                    </a:cubicBezTo>
                    <a:cubicBezTo>
                      <a:pt x="486" y="166"/>
                      <a:pt x="491" y="166"/>
                      <a:pt x="496" y="166"/>
                    </a:cubicBezTo>
                    <a:cubicBezTo>
                      <a:pt x="503" y="166"/>
                      <a:pt x="503" y="166"/>
                      <a:pt x="505" y="173"/>
                    </a:cubicBezTo>
                    <a:cubicBezTo>
                      <a:pt x="512" y="197"/>
                      <a:pt x="519" y="222"/>
                      <a:pt x="527" y="247"/>
                    </a:cubicBezTo>
                    <a:cubicBezTo>
                      <a:pt x="532" y="264"/>
                      <a:pt x="538" y="282"/>
                      <a:pt x="543" y="299"/>
                    </a:cubicBezTo>
                    <a:cubicBezTo>
                      <a:pt x="548" y="317"/>
                      <a:pt x="553" y="334"/>
                      <a:pt x="558" y="352"/>
                    </a:cubicBezTo>
                    <a:cubicBezTo>
                      <a:pt x="562" y="366"/>
                      <a:pt x="567" y="381"/>
                      <a:pt x="571" y="395"/>
                    </a:cubicBezTo>
                    <a:cubicBezTo>
                      <a:pt x="576" y="410"/>
                      <a:pt x="580" y="424"/>
                      <a:pt x="584" y="438"/>
                    </a:cubicBezTo>
                    <a:cubicBezTo>
                      <a:pt x="589" y="454"/>
                      <a:pt x="593" y="471"/>
                      <a:pt x="599" y="487"/>
                    </a:cubicBezTo>
                    <a:cubicBezTo>
                      <a:pt x="604" y="502"/>
                      <a:pt x="616" y="511"/>
                      <a:pt x="632" y="514"/>
                    </a:cubicBezTo>
                    <a:cubicBezTo>
                      <a:pt x="654" y="518"/>
                      <a:pt x="673" y="513"/>
                      <a:pt x="688" y="497"/>
                    </a:cubicBezTo>
                    <a:cubicBezTo>
                      <a:pt x="699" y="486"/>
                      <a:pt x="701" y="472"/>
                      <a:pt x="697" y="457"/>
                    </a:cubicBezTo>
                    <a:cubicBezTo>
                      <a:pt x="695" y="447"/>
                      <a:pt x="691" y="438"/>
                      <a:pt x="688" y="429"/>
                    </a:cubicBezTo>
                    <a:cubicBezTo>
                      <a:pt x="685" y="416"/>
                      <a:pt x="682" y="404"/>
                      <a:pt x="678" y="391"/>
                    </a:cubicBezTo>
                    <a:cubicBezTo>
                      <a:pt x="673" y="373"/>
                      <a:pt x="667" y="355"/>
                      <a:pt x="662" y="337"/>
                    </a:cubicBezTo>
                    <a:cubicBezTo>
                      <a:pt x="657" y="322"/>
                      <a:pt x="653" y="308"/>
                      <a:pt x="649" y="294"/>
                    </a:cubicBezTo>
                    <a:cubicBezTo>
                      <a:pt x="644" y="276"/>
                      <a:pt x="638" y="258"/>
                      <a:pt x="633" y="240"/>
                    </a:cubicBezTo>
                    <a:cubicBezTo>
                      <a:pt x="629" y="227"/>
                      <a:pt x="625" y="214"/>
                      <a:pt x="621" y="200"/>
                    </a:cubicBezTo>
                    <a:cubicBezTo>
                      <a:pt x="617" y="186"/>
                      <a:pt x="612" y="171"/>
                      <a:pt x="608" y="157"/>
                    </a:cubicBezTo>
                    <a:cubicBezTo>
                      <a:pt x="603" y="140"/>
                      <a:pt x="598" y="122"/>
                      <a:pt x="592" y="106"/>
                    </a:cubicBezTo>
                    <a:cubicBezTo>
                      <a:pt x="578" y="72"/>
                      <a:pt x="557" y="43"/>
                      <a:pt x="525" y="24"/>
                    </a:cubicBezTo>
                    <a:cubicBezTo>
                      <a:pt x="504" y="10"/>
                      <a:pt x="480" y="3"/>
                      <a:pt x="455" y="1"/>
                    </a:cubicBezTo>
                    <a:cubicBezTo>
                      <a:pt x="449" y="1"/>
                      <a:pt x="443" y="0"/>
                      <a:pt x="437" y="0"/>
                    </a:cubicBezTo>
                    <a:cubicBezTo>
                      <a:pt x="380" y="0"/>
                      <a:pt x="323" y="0"/>
                      <a:pt x="266" y="0"/>
                    </a:cubicBezTo>
                    <a:cubicBezTo>
                      <a:pt x="248" y="0"/>
                      <a:pt x="231" y="2"/>
                      <a:pt x="215" y="8"/>
                    </a:cubicBezTo>
                    <a:cubicBezTo>
                      <a:pt x="201" y="12"/>
                      <a:pt x="188" y="18"/>
                      <a:pt x="176" y="26"/>
                    </a:cubicBezTo>
                    <a:cubicBezTo>
                      <a:pt x="151" y="42"/>
                      <a:pt x="133" y="63"/>
                      <a:pt x="120" y="89"/>
                    </a:cubicBezTo>
                    <a:cubicBezTo>
                      <a:pt x="114" y="101"/>
                      <a:pt x="110" y="115"/>
                      <a:pt x="105" y="129"/>
                    </a:cubicBezTo>
                    <a:cubicBezTo>
                      <a:pt x="100" y="143"/>
                      <a:pt x="96" y="158"/>
                      <a:pt x="91" y="172"/>
                    </a:cubicBezTo>
                    <a:cubicBezTo>
                      <a:pt x="87" y="186"/>
                      <a:pt x="83" y="199"/>
                      <a:pt x="79" y="213"/>
                    </a:cubicBezTo>
                    <a:cubicBezTo>
                      <a:pt x="75" y="227"/>
                      <a:pt x="71" y="242"/>
                      <a:pt x="66" y="257"/>
                    </a:cubicBezTo>
                    <a:cubicBezTo>
                      <a:pt x="62" y="272"/>
                      <a:pt x="57" y="287"/>
                      <a:pt x="53" y="302"/>
                    </a:cubicBezTo>
                    <a:cubicBezTo>
                      <a:pt x="47" y="320"/>
                      <a:pt x="42" y="338"/>
                      <a:pt x="37" y="355"/>
                    </a:cubicBezTo>
                    <a:cubicBezTo>
                      <a:pt x="31" y="373"/>
                      <a:pt x="27" y="391"/>
                      <a:pt x="21" y="408"/>
                    </a:cubicBezTo>
                    <a:cubicBezTo>
                      <a:pt x="17" y="422"/>
                      <a:pt x="13" y="436"/>
                      <a:pt x="8" y="450"/>
                    </a:cubicBezTo>
                    <a:cubicBezTo>
                      <a:pt x="0" y="474"/>
                      <a:pt x="8" y="495"/>
                      <a:pt x="28" y="507"/>
                    </a:cubicBezTo>
                    <a:cubicBezTo>
                      <a:pt x="48" y="519"/>
                      <a:pt x="75" y="519"/>
                      <a:pt x="95" y="503"/>
                    </a:cubicBezTo>
                    <a:cubicBezTo>
                      <a:pt x="102" y="497"/>
                      <a:pt x="105" y="489"/>
                      <a:pt x="108" y="481"/>
                    </a:cubicBezTo>
                    <a:cubicBezTo>
                      <a:pt x="112" y="468"/>
                      <a:pt x="115" y="456"/>
                      <a:pt x="119" y="443"/>
                    </a:cubicBezTo>
                    <a:cubicBezTo>
                      <a:pt x="123" y="429"/>
                      <a:pt x="127" y="414"/>
                      <a:pt x="132" y="400"/>
                    </a:cubicBezTo>
                    <a:cubicBezTo>
                      <a:pt x="136" y="385"/>
                      <a:pt x="141" y="371"/>
                      <a:pt x="145" y="356"/>
                    </a:cubicBezTo>
                    <a:cubicBezTo>
                      <a:pt x="149" y="342"/>
                      <a:pt x="153" y="328"/>
                      <a:pt x="157" y="314"/>
                    </a:cubicBezTo>
                    <a:cubicBezTo>
                      <a:pt x="162" y="299"/>
                      <a:pt x="166" y="284"/>
                      <a:pt x="171" y="269"/>
                    </a:cubicBezTo>
                    <a:cubicBezTo>
                      <a:pt x="176" y="252"/>
                      <a:pt x="181" y="234"/>
                      <a:pt x="186" y="216"/>
                    </a:cubicBezTo>
                    <a:cubicBezTo>
                      <a:pt x="191" y="200"/>
                      <a:pt x="196" y="184"/>
                      <a:pt x="201" y="169"/>
                    </a:cubicBezTo>
                    <a:cubicBezTo>
                      <a:pt x="201" y="167"/>
                      <a:pt x="203" y="166"/>
                      <a:pt x="205" y="166"/>
                    </a:cubicBezTo>
                    <a:cubicBezTo>
                      <a:pt x="211" y="165"/>
                      <a:pt x="217" y="166"/>
                      <a:pt x="224" y="166"/>
                    </a:cubicBezTo>
                    <a:cubicBezTo>
                      <a:pt x="228" y="166"/>
                      <a:pt x="227" y="168"/>
                      <a:pt x="226" y="171"/>
                    </a:cubicBezTo>
                    <a:cubicBezTo>
                      <a:pt x="225" y="176"/>
                      <a:pt x="223" y="181"/>
                      <a:pt x="222" y="187"/>
                    </a:cubicBezTo>
                    <a:cubicBezTo>
                      <a:pt x="217" y="201"/>
                      <a:pt x="213" y="216"/>
                      <a:pt x="209" y="231"/>
                    </a:cubicBezTo>
                    <a:cubicBezTo>
                      <a:pt x="203" y="249"/>
                      <a:pt x="198" y="267"/>
                      <a:pt x="192" y="285"/>
                    </a:cubicBezTo>
                    <a:cubicBezTo>
                      <a:pt x="188" y="299"/>
                      <a:pt x="184" y="313"/>
                      <a:pt x="179" y="328"/>
                    </a:cubicBezTo>
                    <a:cubicBezTo>
                      <a:pt x="174" y="346"/>
                      <a:pt x="169" y="363"/>
                      <a:pt x="163" y="381"/>
                    </a:cubicBezTo>
                    <a:cubicBezTo>
                      <a:pt x="158" y="398"/>
                      <a:pt x="153" y="416"/>
                      <a:pt x="148" y="433"/>
                    </a:cubicBezTo>
                    <a:cubicBezTo>
                      <a:pt x="144" y="448"/>
                      <a:pt x="139" y="462"/>
                      <a:pt x="135" y="477"/>
                    </a:cubicBezTo>
                    <a:cubicBezTo>
                      <a:pt x="131" y="491"/>
                      <a:pt x="126" y="504"/>
                      <a:pt x="122" y="518"/>
                    </a:cubicBezTo>
                    <a:cubicBezTo>
                      <a:pt x="118" y="533"/>
                      <a:pt x="113" y="548"/>
                      <a:pt x="109" y="563"/>
                    </a:cubicBezTo>
                    <a:cubicBezTo>
                      <a:pt x="104" y="581"/>
                      <a:pt x="99" y="599"/>
                      <a:pt x="93" y="616"/>
                    </a:cubicBezTo>
                    <a:cubicBezTo>
                      <a:pt x="88" y="634"/>
                      <a:pt x="83" y="651"/>
                      <a:pt x="77" y="669"/>
                    </a:cubicBezTo>
                    <a:cubicBezTo>
                      <a:pt x="73" y="682"/>
                      <a:pt x="69" y="696"/>
                      <a:pt x="65" y="710"/>
                    </a:cubicBezTo>
                    <a:cubicBezTo>
                      <a:pt x="64" y="715"/>
                      <a:pt x="64" y="716"/>
                      <a:pt x="70" y="716"/>
                    </a:cubicBezTo>
                    <a:cubicBezTo>
                      <a:pt x="117" y="716"/>
                      <a:pt x="164" y="716"/>
                      <a:pt x="212" y="716"/>
                    </a:cubicBezTo>
                    <a:cubicBezTo>
                      <a:pt x="218" y="716"/>
                      <a:pt x="218" y="716"/>
                      <a:pt x="218" y="722"/>
                    </a:cubicBezTo>
                    <a:cubicBezTo>
                      <a:pt x="218" y="853"/>
                      <a:pt x="218" y="984"/>
                      <a:pt x="218" y="1116"/>
                    </a:cubicBezTo>
                    <a:cubicBezTo>
                      <a:pt x="218" y="1118"/>
                      <a:pt x="218" y="1120"/>
                      <a:pt x="218" y="1123"/>
                    </a:cubicBezTo>
                    <a:cubicBezTo>
                      <a:pt x="218" y="1130"/>
                      <a:pt x="223" y="1143"/>
                      <a:pt x="228" y="1150"/>
                    </a:cubicBezTo>
                    <a:cubicBezTo>
                      <a:pt x="228" y="1150"/>
                      <a:pt x="228" y="1150"/>
                      <a:pt x="228" y="1150"/>
                    </a:cubicBezTo>
                    <a:cubicBezTo>
                      <a:pt x="235" y="1161"/>
                      <a:pt x="245" y="1169"/>
                      <a:pt x="257" y="1174"/>
                    </a:cubicBezTo>
                  </a:path>
                </a:pathLst>
              </a:custGeom>
              <a:solidFill>
                <a:srgbClr val="A057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589981" y="6052347"/>
              <a:ext cx="534114" cy="651482"/>
              <a:chOff x="7931851" y="2464731"/>
              <a:chExt cx="1002842" cy="122321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8120806" y="2650831"/>
                <a:ext cx="623981" cy="103711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8193151" y="2944496"/>
                <a:ext cx="44264" cy="75201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8215045" y="3044923"/>
                <a:ext cx="160397" cy="25749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8585816" y="3030644"/>
                <a:ext cx="71870" cy="8900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8413044" y="2724603"/>
                <a:ext cx="259397" cy="28271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8413044" y="2464731"/>
                <a:ext cx="39980" cy="152306"/>
              </a:xfrm>
              <a:custGeom>
                <a:avLst/>
                <a:gdLst/>
                <a:ahLst/>
                <a:cxnLst/>
                <a:rect l="l" t="t" r="r" b="b"/>
                <a:pathLst>
                  <a:path w="48" h="182" extrusionOk="0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8169830" y="2526606"/>
                <a:ext cx="101379" cy="14088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68" extrusionOk="0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8730507" y="3132975"/>
                <a:ext cx="142311" cy="9995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9" extrusionOk="0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7993726" y="2704613"/>
                <a:ext cx="14231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8" extrusionOk="0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8782387" y="2949255"/>
                <a:ext cx="152306" cy="4045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8" extrusionOk="0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7931851" y="2949255"/>
                <a:ext cx="151355" cy="4045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48" extrusionOk="0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8730507" y="2704613"/>
                <a:ext cx="14231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8" extrusionOk="0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7993726" y="3132975"/>
                <a:ext cx="142311" cy="9995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9" extrusionOk="0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8595336" y="2526606"/>
                <a:ext cx="101379" cy="14088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68" extrusionOk="0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rgbClr val="91C3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13"/>
            <p:cNvSpPr/>
            <p:nvPr/>
          </p:nvSpPr>
          <p:spPr>
            <a:xfrm>
              <a:off x="-24" y="1655175"/>
              <a:ext cx="477000" cy="8727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-24" y="2527925"/>
              <a:ext cx="477000" cy="872700"/>
            </a:xfrm>
            <a:prstGeom prst="rect">
              <a:avLst/>
            </a:prstGeom>
            <a:solidFill>
              <a:srgbClr val="00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-25" y="3383825"/>
              <a:ext cx="477000" cy="872700"/>
            </a:xfrm>
            <a:prstGeom prst="rect">
              <a:avLst/>
            </a:pr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2AFB6"/>
                </a:solidFill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 rot="10800000">
              <a:off x="50" y="4256650"/>
              <a:ext cx="475800" cy="872700"/>
            </a:xfrm>
            <a:prstGeom prst="rect">
              <a:avLst/>
            </a:prstGeom>
            <a:solidFill>
              <a:srgbClr val="7BC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 rot="10800000">
              <a:off x="-51" y="5112550"/>
              <a:ext cx="475800" cy="872700"/>
            </a:xfrm>
            <a:prstGeom prst="rect">
              <a:avLst/>
            </a:prstGeom>
            <a:solidFill>
              <a:srgbClr val="A05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>
              <a:off x="250" y="5985300"/>
              <a:ext cx="475500" cy="872700"/>
            </a:xfrm>
            <a:prstGeom prst="rect">
              <a:avLst/>
            </a:pr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1228425" y="3566225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008F81"/>
                  </a:solidFill>
                </a:rPr>
                <a:t>OBJETIVOS</a:t>
              </a:r>
              <a:endParaRPr sz="1000" b="1">
                <a:solidFill>
                  <a:srgbClr val="008F81"/>
                </a:solidFill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228425" y="2710325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007A6E"/>
                  </a:solidFill>
                </a:rPr>
                <a:t>DATOS</a:t>
              </a:r>
              <a:endParaRPr sz="1000" b="1">
                <a:solidFill>
                  <a:srgbClr val="007A6E"/>
                </a:solidFill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228425" y="4422125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7BC3BC"/>
                  </a:solidFill>
                </a:rPr>
                <a:t>FORMACIÓN</a:t>
              </a:r>
              <a:endParaRPr sz="1000" b="1">
                <a:solidFill>
                  <a:srgbClr val="7BC3BC"/>
                </a:solidFill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228425" y="5252988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AF61BF"/>
                  </a:solidFill>
                </a:rPr>
                <a:t>MUJER Y FP</a:t>
              </a:r>
              <a:endParaRPr sz="1000" b="1">
                <a:solidFill>
                  <a:srgbClr val="AF61BF"/>
                </a:solidFill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1228425" y="6195913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91C3BF"/>
                  </a:solidFill>
                </a:rPr>
                <a:t>SABÍAS QUÉ...</a:t>
              </a:r>
              <a:endParaRPr sz="1000" b="1">
                <a:solidFill>
                  <a:srgbClr val="91C3BF"/>
                </a:solidFill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228425" y="1854425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100" b="1">
                  <a:solidFill>
                    <a:srgbClr val="999999"/>
                  </a:solidFill>
                </a:rPr>
                <a:t>SISTEMA</a:t>
              </a:r>
              <a:endParaRPr sz="1000" b="1">
                <a:solidFill>
                  <a:srgbClr val="999999"/>
                </a:solidFill>
              </a:endParaRPr>
            </a:p>
          </p:txBody>
        </p:sp>
        <p:pic>
          <p:nvPicPr>
            <p:cNvPr id="131" name="Google Shape;13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7425" y="1751982"/>
              <a:ext cx="621000" cy="6411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13"/>
          <p:cNvGrpSpPr/>
          <p:nvPr/>
        </p:nvGrpSpPr>
        <p:grpSpPr>
          <a:xfrm>
            <a:off x="6564675" y="2243825"/>
            <a:ext cx="4677000" cy="2474400"/>
            <a:chOff x="6564675" y="2243825"/>
            <a:chExt cx="4677000" cy="2474400"/>
          </a:xfrm>
        </p:grpSpPr>
        <p:sp>
          <p:nvSpPr>
            <p:cNvPr id="133" name="Google Shape;133;p13"/>
            <p:cNvSpPr/>
            <p:nvPr/>
          </p:nvSpPr>
          <p:spPr>
            <a:xfrm>
              <a:off x="6564675" y="2243825"/>
              <a:ext cx="4677000" cy="2474400"/>
            </a:xfrm>
            <a:prstGeom prst="rect">
              <a:avLst/>
            </a:prstGeom>
            <a:solidFill>
              <a:srgbClr val="FFFFFF">
                <a:alpha val="83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6911300" y="2597050"/>
              <a:ext cx="39897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>
                  <a:solidFill>
                    <a:srgbClr val="007A6E"/>
                  </a:solidFill>
                </a:rPr>
                <a:t>DESCUBRE</a:t>
              </a:r>
              <a:endParaRPr sz="4800">
                <a:solidFill>
                  <a:srgbClr val="007A6E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>
                  <a:solidFill>
                    <a:srgbClr val="007A6E"/>
                  </a:solidFill>
                </a:rPr>
                <a:t>LA </a:t>
              </a:r>
              <a:r>
                <a:rPr lang="es-ES" sz="4800" b="1">
                  <a:solidFill>
                    <a:srgbClr val="007A6E"/>
                  </a:solidFill>
                </a:rPr>
                <a:t>FP</a:t>
              </a:r>
              <a:endParaRPr sz="4800" b="1">
                <a:solidFill>
                  <a:srgbClr val="007A6E"/>
                </a:solidFill>
              </a:endParaRPr>
            </a:p>
          </p:txBody>
        </p:sp>
      </p:grpSp>
      <p:pic>
        <p:nvPicPr>
          <p:cNvPr id="135" name="Google Shape;13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00" y="301072"/>
            <a:ext cx="3167162" cy="87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3"/>
          <p:cNvCxnSpPr/>
          <p:nvPr/>
        </p:nvCxnSpPr>
        <p:spPr>
          <a:xfrm>
            <a:off x="6096000" y="2186825"/>
            <a:ext cx="357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/>
          <p:cNvCxnSpPr/>
          <p:nvPr/>
        </p:nvCxnSpPr>
        <p:spPr>
          <a:xfrm rot="10800000">
            <a:off x="6445400" y="1854425"/>
            <a:ext cx="8400" cy="332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/>
          <p:cNvCxnSpPr/>
          <p:nvPr/>
        </p:nvCxnSpPr>
        <p:spPr>
          <a:xfrm rot="10800000">
            <a:off x="11403925" y="4823025"/>
            <a:ext cx="357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3"/>
          <p:cNvCxnSpPr/>
          <p:nvPr/>
        </p:nvCxnSpPr>
        <p:spPr>
          <a:xfrm>
            <a:off x="11404025" y="4823025"/>
            <a:ext cx="8400" cy="332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25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25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5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008F81">
              <a:alpha val="8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5"/>
          <p:cNvSpPr txBox="1"/>
          <p:nvPr/>
        </p:nvSpPr>
        <p:spPr>
          <a:xfrm>
            <a:off x="316906" y="95675"/>
            <a:ext cx="448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OBJETIVOS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866" name="Google Shape;866;p25"/>
          <p:cNvSpPr/>
          <p:nvPr/>
        </p:nvSpPr>
        <p:spPr>
          <a:xfrm>
            <a:off x="7913600" y="-12450"/>
            <a:ext cx="4115400" cy="3208500"/>
          </a:xfrm>
          <a:prstGeom prst="rect">
            <a:avLst/>
          </a:prstGeom>
          <a:solidFill>
            <a:srgbClr val="008F81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5"/>
          <p:cNvSpPr/>
          <p:nvPr/>
        </p:nvSpPr>
        <p:spPr>
          <a:xfrm>
            <a:off x="7705325" y="1911674"/>
            <a:ext cx="3022800" cy="3022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5"/>
          <p:cNvSpPr/>
          <p:nvPr/>
        </p:nvSpPr>
        <p:spPr>
          <a:xfrm>
            <a:off x="3572700" y="3696678"/>
            <a:ext cx="2349600" cy="2349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5"/>
          <p:cNvSpPr/>
          <p:nvPr/>
        </p:nvSpPr>
        <p:spPr>
          <a:xfrm>
            <a:off x="6227100" y="3360174"/>
            <a:ext cx="3022800" cy="3022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5"/>
          <p:cNvSpPr/>
          <p:nvPr/>
        </p:nvSpPr>
        <p:spPr>
          <a:xfrm>
            <a:off x="1566375" y="4024575"/>
            <a:ext cx="1981800" cy="1981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5"/>
          <p:cNvSpPr/>
          <p:nvPr/>
        </p:nvSpPr>
        <p:spPr>
          <a:xfrm>
            <a:off x="2459082" y="3112792"/>
            <a:ext cx="1740000" cy="1740000"/>
          </a:xfrm>
          <a:prstGeom prst="ellipse">
            <a:avLst/>
          </a:prstGeom>
          <a:solidFill>
            <a:srgbClr val="CB1B4A">
              <a:alpha val="285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5"/>
          <p:cNvSpPr txBox="1"/>
          <p:nvPr/>
        </p:nvSpPr>
        <p:spPr>
          <a:xfrm>
            <a:off x="2468236" y="3782704"/>
            <a:ext cx="17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Innovación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5"/>
          <p:cNvSpPr/>
          <p:nvPr/>
        </p:nvSpPr>
        <p:spPr>
          <a:xfrm>
            <a:off x="1835151" y="4306979"/>
            <a:ext cx="1444200" cy="1384200"/>
          </a:xfrm>
          <a:prstGeom prst="ellipse">
            <a:avLst/>
          </a:prstGeom>
          <a:solidFill>
            <a:srgbClr val="C2C923">
              <a:alpha val="629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5"/>
          <p:cNvSpPr txBox="1"/>
          <p:nvPr/>
        </p:nvSpPr>
        <p:spPr>
          <a:xfrm>
            <a:off x="1670701" y="4653560"/>
            <a:ext cx="177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E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Ethazi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ES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Metodologías</a:t>
            </a:r>
            <a:endParaRPr sz="1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5"/>
          <p:cNvSpPr/>
          <p:nvPr/>
        </p:nvSpPr>
        <p:spPr>
          <a:xfrm>
            <a:off x="3826799" y="3950601"/>
            <a:ext cx="1841400" cy="1841400"/>
          </a:xfrm>
          <a:prstGeom prst="ellipse">
            <a:avLst/>
          </a:prstGeom>
          <a:solidFill>
            <a:srgbClr val="074D67">
              <a:alpha val="616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5"/>
          <p:cNvSpPr txBox="1"/>
          <p:nvPr/>
        </p:nvSpPr>
        <p:spPr>
          <a:xfrm>
            <a:off x="4073560" y="4401031"/>
            <a:ext cx="1347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ES" sz="20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</a:t>
            </a:r>
            <a:r>
              <a:rPr lang="es-ES" sz="20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5"/>
          <p:cNvSpPr/>
          <p:nvPr/>
        </p:nvSpPr>
        <p:spPr>
          <a:xfrm>
            <a:off x="4797725" y="2104737"/>
            <a:ext cx="2636400" cy="2636100"/>
          </a:xfrm>
          <a:prstGeom prst="ellipse">
            <a:avLst/>
          </a:prstGeom>
          <a:solidFill>
            <a:srgbClr val="42AFB6">
              <a:alpha val="66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5"/>
          <p:cNvSpPr txBox="1"/>
          <p:nvPr/>
        </p:nvSpPr>
        <p:spPr>
          <a:xfrm>
            <a:off x="4723419" y="2920808"/>
            <a:ext cx="2707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es-E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Cursos Especialización</a:t>
            </a:r>
            <a:endParaRPr sz="24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5"/>
          <p:cNvSpPr/>
          <p:nvPr/>
        </p:nvSpPr>
        <p:spPr>
          <a:xfrm>
            <a:off x="6563650" y="3696510"/>
            <a:ext cx="2349600" cy="2349600"/>
          </a:xfrm>
          <a:prstGeom prst="ellipse">
            <a:avLst/>
          </a:prstGeom>
          <a:solidFill>
            <a:srgbClr val="FCB414">
              <a:alpha val="75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25"/>
          <p:cNvSpPr/>
          <p:nvPr/>
        </p:nvSpPr>
        <p:spPr>
          <a:xfrm>
            <a:off x="8041930" y="2312300"/>
            <a:ext cx="2349600" cy="2349600"/>
          </a:xfrm>
          <a:prstGeom prst="ellipse">
            <a:avLst/>
          </a:prstGeom>
          <a:solidFill>
            <a:srgbClr val="005B5D">
              <a:alpha val="522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5"/>
          <p:cNvSpPr txBox="1"/>
          <p:nvPr/>
        </p:nvSpPr>
        <p:spPr>
          <a:xfrm>
            <a:off x="8200786" y="3125449"/>
            <a:ext cx="2031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s-ES" sz="40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Empleo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5"/>
          <p:cNvSpPr txBox="1"/>
          <p:nvPr/>
        </p:nvSpPr>
        <p:spPr>
          <a:xfrm>
            <a:off x="6722511" y="4530169"/>
            <a:ext cx="203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s-ES" sz="36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FP Dual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25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884" name="Google Shape;884;p25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25"/>
          <p:cNvGrpSpPr/>
          <p:nvPr/>
        </p:nvGrpSpPr>
        <p:grpSpPr>
          <a:xfrm>
            <a:off x="554267" y="3502712"/>
            <a:ext cx="620998" cy="653893"/>
            <a:chOff x="5995988" y="2712903"/>
            <a:chExt cx="2457451" cy="2587625"/>
          </a:xfrm>
        </p:grpSpPr>
        <p:sp>
          <p:nvSpPr>
            <p:cNvPr id="889" name="Google Shape;889;p25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256682" y="4374698"/>
            <a:ext cx="654526" cy="654368"/>
            <a:chOff x="2700338" y="8651875"/>
            <a:chExt cx="6545262" cy="6543675"/>
          </a:xfrm>
        </p:grpSpPr>
        <p:sp>
          <p:nvSpPr>
            <p:cNvPr id="893" name="Google Shape;893;p25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25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898" name="Google Shape;898;p25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25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901" name="Google Shape;901;p25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25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5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5"/>
          <p:cNvSpPr/>
          <p:nvPr/>
        </p:nvSpPr>
        <p:spPr>
          <a:xfrm>
            <a:off x="-25" y="3383825"/>
            <a:ext cx="4617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5"/>
          <p:cNvSpPr/>
          <p:nvPr/>
        </p:nvSpPr>
        <p:spPr>
          <a:xfrm rot="10800000">
            <a:off x="175" y="4256650"/>
            <a:ext cx="1785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5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F6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5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" name="Google Shape;92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25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Ejemplos 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3" name="Google Shape;923;p25"/>
          <p:cNvGrpSpPr/>
          <p:nvPr/>
        </p:nvGrpSpPr>
        <p:grpSpPr>
          <a:xfrm>
            <a:off x="4193836" y="141305"/>
            <a:ext cx="1107327" cy="1165984"/>
            <a:chOff x="5995988" y="2712903"/>
            <a:chExt cx="2457451" cy="2587625"/>
          </a:xfrm>
        </p:grpSpPr>
        <p:sp>
          <p:nvSpPr>
            <p:cNvPr id="924" name="Google Shape;924;p25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27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27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7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A057AF">
              <a:alpha val="72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7"/>
          <p:cNvSpPr txBox="1"/>
          <p:nvPr/>
        </p:nvSpPr>
        <p:spPr>
          <a:xfrm>
            <a:off x="316906" y="95675"/>
            <a:ext cx="448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MUJER Y FP</a:t>
            </a:r>
            <a:endParaRPr sz="4800" b="1">
              <a:solidFill>
                <a:schemeClr val="lt1"/>
              </a:solidFill>
            </a:endParaRPr>
          </a:p>
        </p:txBody>
      </p:sp>
      <p:grpSp>
        <p:nvGrpSpPr>
          <p:cNvPr id="999" name="Google Shape;999;p27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000" name="Google Shape;1000;p27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27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005" name="Google Shape;1005;p27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27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009" name="Google Shape;1009;p27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27"/>
          <p:cNvGrpSpPr/>
          <p:nvPr/>
        </p:nvGrpSpPr>
        <p:grpSpPr>
          <a:xfrm>
            <a:off x="630160" y="5221160"/>
            <a:ext cx="281035" cy="606318"/>
            <a:chOff x="6269038" y="1778000"/>
            <a:chExt cx="2230437" cy="4565650"/>
          </a:xfrm>
        </p:grpSpPr>
        <p:sp>
          <p:nvSpPr>
            <p:cNvPr id="1014" name="Google Shape;1014;p27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7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1017" name="Google Shape;1017;p27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1" name="Google Shape;1031;p27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7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7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7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7"/>
          <p:cNvSpPr/>
          <p:nvPr/>
        </p:nvSpPr>
        <p:spPr>
          <a:xfrm rot="10800000">
            <a:off x="-92" y="5112550"/>
            <a:ext cx="456300" cy="872700"/>
          </a:xfrm>
          <a:prstGeom prst="rect">
            <a:avLst/>
          </a:prstGeom>
          <a:solidFill>
            <a:srgbClr val="AF6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7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7" name="Google Shape;10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27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Género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Segregación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FP-valor seguro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7"/>
          <p:cNvSpPr txBox="1"/>
          <p:nvPr/>
        </p:nvSpPr>
        <p:spPr>
          <a:xfrm>
            <a:off x="1538075" y="1770925"/>
            <a:ext cx="438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1200" b="1">
                <a:solidFill>
                  <a:srgbClr val="074D67"/>
                </a:solidFill>
              </a:rPr>
              <a:t>DATOS DE MATRICULACIÓN</a:t>
            </a:r>
            <a:endParaRPr sz="1200" b="1">
              <a:solidFill>
                <a:srgbClr val="07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0" name="Google Shape;1040;p27"/>
          <p:cNvGraphicFramePr/>
          <p:nvPr/>
        </p:nvGraphicFramePr>
        <p:xfrm>
          <a:off x="1630938" y="2117880"/>
          <a:ext cx="2747200" cy="2241684"/>
        </p:xfrm>
        <a:graphic>
          <a:graphicData uri="http://schemas.openxmlformats.org/drawingml/2006/table">
            <a:tbl>
              <a:tblPr>
                <a:noFill/>
                <a:tableStyleId>{48F8CE7F-C762-4AEA-A631-14A7E975F56C}</a:tableStyleId>
              </a:tblPr>
              <a:tblGrid>
                <a:gridCol w="90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0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DATOS DEL CURSO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666666"/>
                          </a:solidFill>
                        </a:rPr>
                        <a:t>19-20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CICLOS INDUSTRIALES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+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SERVICIOS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% DE </a:t>
                      </a:r>
                      <a:r>
                        <a:rPr lang="es-ES" sz="900" b="1">
                          <a:solidFill>
                            <a:srgbClr val="666666"/>
                          </a:solidFill>
                        </a:rPr>
                        <a:t>MATRÍCULA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Mujer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15.036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34,97%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Varón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27.961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65,03%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42.997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41" name="Google Shape;1041;p27"/>
          <p:cNvSpPr txBox="1"/>
          <p:nvPr/>
        </p:nvSpPr>
        <p:spPr>
          <a:xfrm>
            <a:off x="1538063" y="4351825"/>
            <a:ext cx="438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1200" b="1">
                <a:solidFill>
                  <a:srgbClr val="074D67"/>
                </a:solidFill>
              </a:rPr>
              <a:t>CICLOS (INDUSTRIALES + SERVICIOS) 20-21</a:t>
            </a:r>
            <a:endParaRPr sz="1200" b="1">
              <a:solidFill>
                <a:srgbClr val="074D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2" name="Google Shape;1042;p27"/>
          <p:cNvGraphicFramePr/>
          <p:nvPr/>
        </p:nvGraphicFramePr>
        <p:xfrm>
          <a:off x="1611763" y="4653030"/>
          <a:ext cx="2747200" cy="1929264"/>
        </p:xfrm>
        <a:graphic>
          <a:graphicData uri="http://schemas.openxmlformats.org/drawingml/2006/table">
            <a:tbl>
              <a:tblPr>
                <a:noFill/>
                <a:tableStyleId>{48F8CE7F-C762-4AEA-A631-14A7E975F56C}</a:tableStyleId>
              </a:tblPr>
              <a:tblGrid>
                <a:gridCol w="90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ETIQUETAS DE FILAS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CUENTA DE SEXO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CUENTA DE SEXO2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9D6">
                        <a:alpha val="334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Mujer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15.532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34,68%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Varón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29.255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65,32%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44.787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100,00%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C9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43" name="Google Shape;1043;p27"/>
          <p:cNvSpPr txBox="1"/>
          <p:nvPr/>
        </p:nvSpPr>
        <p:spPr>
          <a:xfrm>
            <a:off x="5114650" y="1770925"/>
            <a:ext cx="277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1200" b="1">
                <a:solidFill>
                  <a:srgbClr val="007A7D"/>
                </a:solidFill>
              </a:rPr>
              <a:t>DATOS DE MATRICULACIÓN</a:t>
            </a:r>
            <a:endParaRPr sz="1200" b="1">
              <a:solidFill>
                <a:srgbClr val="007A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4" name="Google Shape;1044;p27"/>
          <p:cNvGraphicFramePr/>
          <p:nvPr/>
        </p:nvGraphicFramePr>
        <p:xfrm>
          <a:off x="5158088" y="2117838"/>
          <a:ext cx="2777450" cy="2084484"/>
        </p:xfrm>
        <a:graphic>
          <a:graphicData uri="http://schemas.openxmlformats.org/drawingml/2006/table">
            <a:tbl>
              <a:tblPr>
                <a:noFill/>
                <a:tableStyleId>{48F8CE7F-C762-4AEA-A631-14A7E975F56C}</a:tableStyleId>
              </a:tblPr>
              <a:tblGrid>
                <a:gridCol w="9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DATOS DEL CURSO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solidFill>
                            <a:srgbClr val="666666"/>
                          </a:solidFill>
                        </a:rPr>
                        <a:t>19-20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CICLOS INDUSTRIALES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% DE </a:t>
                      </a:r>
                      <a:r>
                        <a:rPr lang="es-ES" sz="900" b="1">
                          <a:solidFill>
                            <a:srgbClr val="666666"/>
                          </a:solidFill>
                        </a:rPr>
                        <a:t>MATRÍCULA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Mujer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2.131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11,40%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Varón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16.564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88,60%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18.695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45" name="Google Shape;1045;p27"/>
          <p:cNvSpPr txBox="1"/>
          <p:nvPr/>
        </p:nvSpPr>
        <p:spPr>
          <a:xfrm>
            <a:off x="5114671" y="4301375"/>
            <a:ext cx="28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1200" b="1">
                <a:solidFill>
                  <a:srgbClr val="007A7D"/>
                </a:solidFill>
              </a:rPr>
              <a:t>CICLOS INDUSTRIALES 20-21</a:t>
            </a:r>
            <a:endParaRPr sz="1200" b="1">
              <a:solidFill>
                <a:srgbClr val="007A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6" name="Google Shape;1046;p27"/>
          <p:cNvGraphicFramePr/>
          <p:nvPr/>
        </p:nvGraphicFramePr>
        <p:xfrm>
          <a:off x="5188338" y="4659005"/>
          <a:ext cx="2747200" cy="2136528"/>
        </p:xfrm>
        <a:graphic>
          <a:graphicData uri="http://schemas.openxmlformats.org/drawingml/2006/table">
            <a:tbl>
              <a:tblPr>
                <a:noFill/>
                <a:tableStyleId>{48F8CE7F-C762-4AEA-A631-14A7E975F56C}</a:tableStyleId>
              </a:tblPr>
              <a:tblGrid>
                <a:gridCol w="90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3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ETIQUETAS DE FILAS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CUENTA DE SEXO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>
                          <a:solidFill>
                            <a:srgbClr val="666666"/>
                          </a:solidFill>
                        </a:rPr>
                        <a:t>CUENTA DE SEXO2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F2E9">
                        <a:alpha val="334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Mujer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2.548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12,18%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Varón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18.370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87,82%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Total general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20.918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rgbClr val="666666"/>
                          </a:solidFill>
                        </a:rPr>
                        <a:t>100,00%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2C9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047" name="Google Shape;1047;p27"/>
          <p:cNvGrpSpPr/>
          <p:nvPr/>
        </p:nvGrpSpPr>
        <p:grpSpPr>
          <a:xfrm>
            <a:off x="4629776" y="199398"/>
            <a:ext cx="534190" cy="1152370"/>
            <a:chOff x="6269038" y="1778000"/>
            <a:chExt cx="2230437" cy="4565650"/>
          </a:xfrm>
        </p:grpSpPr>
        <p:sp>
          <p:nvSpPr>
            <p:cNvPr id="1048" name="Google Shape;1048;p27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0" name="Google Shape;1050;p27"/>
          <p:cNvSpPr txBox="1"/>
          <p:nvPr/>
        </p:nvSpPr>
        <p:spPr>
          <a:xfrm>
            <a:off x="9161275" y="1559788"/>
            <a:ext cx="212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666666"/>
                </a:solidFill>
              </a:rPr>
              <a:t>Incremento de mujeres en laFP</a:t>
            </a:r>
            <a:endParaRPr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1051" name="Google Shape;1051;p27"/>
          <p:cNvSpPr txBox="1"/>
          <p:nvPr/>
        </p:nvSpPr>
        <p:spPr>
          <a:xfrm>
            <a:off x="9589672" y="1182363"/>
            <a:ext cx="126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rgbClr val="A057AF"/>
                </a:solidFill>
              </a:rPr>
              <a:t>3,30%</a:t>
            </a:r>
            <a:endParaRPr sz="2500" b="1">
              <a:solidFill>
                <a:srgbClr val="A057AF"/>
              </a:solidFill>
            </a:endParaRPr>
          </a:p>
        </p:txBody>
      </p:sp>
      <p:sp>
        <p:nvSpPr>
          <p:cNvPr id="1052" name="Google Shape;1052;p27"/>
          <p:cNvSpPr txBox="1"/>
          <p:nvPr/>
        </p:nvSpPr>
        <p:spPr>
          <a:xfrm>
            <a:off x="9161275" y="2657738"/>
            <a:ext cx="212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666666"/>
                </a:solidFill>
              </a:rPr>
              <a:t>Incremento de matrículas en la FP</a:t>
            </a:r>
            <a:endParaRPr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1053" name="Google Shape;1053;p27"/>
          <p:cNvSpPr txBox="1"/>
          <p:nvPr/>
        </p:nvSpPr>
        <p:spPr>
          <a:xfrm>
            <a:off x="9589672" y="2202038"/>
            <a:ext cx="126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rgbClr val="A057AF"/>
                </a:solidFill>
              </a:rPr>
              <a:t>4,16%</a:t>
            </a:r>
            <a:endParaRPr sz="2500" b="1">
              <a:solidFill>
                <a:srgbClr val="A057AF"/>
              </a:solidFill>
            </a:endParaRPr>
          </a:p>
        </p:txBody>
      </p:sp>
      <p:sp>
        <p:nvSpPr>
          <p:cNvPr id="1054" name="Google Shape;1054;p27"/>
          <p:cNvSpPr txBox="1"/>
          <p:nvPr/>
        </p:nvSpPr>
        <p:spPr>
          <a:xfrm>
            <a:off x="9161275" y="3755675"/>
            <a:ext cx="212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666666"/>
                </a:solidFill>
              </a:rPr>
              <a:t>Incremento de mujeres en ciclos industriales</a:t>
            </a:r>
            <a:endParaRPr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1055" name="Google Shape;1055;p27"/>
          <p:cNvSpPr txBox="1"/>
          <p:nvPr/>
        </p:nvSpPr>
        <p:spPr>
          <a:xfrm>
            <a:off x="9589672" y="3378250"/>
            <a:ext cx="126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rgbClr val="0B5394"/>
                </a:solidFill>
              </a:rPr>
              <a:t>19,57%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056" name="Google Shape;1056;p27"/>
          <p:cNvSpPr txBox="1"/>
          <p:nvPr/>
        </p:nvSpPr>
        <p:spPr>
          <a:xfrm>
            <a:off x="9161275" y="5090500"/>
            <a:ext cx="212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666666"/>
                </a:solidFill>
              </a:rPr>
              <a:t>Incremento de matrículas en ciclos industriales</a:t>
            </a:r>
            <a:endParaRPr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1057" name="Google Shape;1057;p27"/>
          <p:cNvSpPr txBox="1"/>
          <p:nvPr/>
        </p:nvSpPr>
        <p:spPr>
          <a:xfrm>
            <a:off x="9589672" y="4713075"/>
            <a:ext cx="126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>
                <a:solidFill>
                  <a:srgbClr val="0B5394"/>
                </a:solidFill>
              </a:rPr>
              <a:t>11,89%</a:t>
            </a:r>
            <a:endParaRPr sz="25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28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28"/>
          <p:cNvSpPr/>
          <p:nvPr/>
        </p:nvSpPr>
        <p:spPr>
          <a:xfrm>
            <a:off x="5301150" y="4964975"/>
            <a:ext cx="6891000" cy="833100"/>
          </a:xfrm>
          <a:prstGeom prst="rect">
            <a:avLst/>
          </a:prstGeom>
          <a:solidFill>
            <a:srgbClr val="A057AF">
              <a:alpha val="72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1364"/>
              </a:solidFill>
            </a:endParaRPr>
          </a:p>
        </p:txBody>
      </p:sp>
      <p:sp>
        <p:nvSpPr>
          <p:cNvPr id="1064" name="Google Shape;1064;p28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8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A057AF">
              <a:alpha val="72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8"/>
          <p:cNvSpPr txBox="1"/>
          <p:nvPr/>
        </p:nvSpPr>
        <p:spPr>
          <a:xfrm>
            <a:off x="316906" y="95675"/>
            <a:ext cx="448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MUJER Y FP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067" name="Google Shape;1067;p28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Género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Segregación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FP-valor seguro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28"/>
          <p:cNvSpPr txBox="1"/>
          <p:nvPr/>
        </p:nvSpPr>
        <p:spPr>
          <a:xfrm>
            <a:off x="3619400" y="2718700"/>
            <a:ext cx="52587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666666"/>
                </a:solidFill>
              </a:rPr>
              <a:t>La FP presenta una importante segregación por sexo en sus familias de estudios.</a:t>
            </a:r>
            <a:endParaRPr sz="24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>
              <a:solidFill>
                <a:srgbClr val="CB1B4A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B1B4A"/>
              </a:solidFill>
            </a:endParaRPr>
          </a:p>
        </p:txBody>
      </p:sp>
      <p:sp>
        <p:nvSpPr>
          <p:cNvPr id="1069" name="Google Shape;1069;p28"/>
          <p:cNvSpPr txBox="1"/>
          <p:nvPr/>
        </p:nvSpPr>
        <p:spPr>
          <a:xfrm>
            <a:off x="2022775" y="2027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0">
                <a:solidFill>
                  <a:srgbClr val="A057AF"/>
                </a:solidFill>
              </a:rPr>
              <a:t>“</a:t>
            </a:r>
            <a:endParaRPr sz="15000">
              <a:solidFill>
                <a:srgbClr val="A057AF"/>
              </a:solidFill>
            </a:endParaRPr>
          </a:p>
        </p:txBody>
      </p:sp>
      <p:sp>
        <p:nvSpPr>
          <p:cNvPr id="1070" name="Google Shape;1070;p28"/>
          <p:cNvSpPr txBox="1"/>
          <p:nvPr/>
        </p:nvSpPr>
        <p:spPr>
          <a:xfrm>
            <a:off x="6875125" y="3383825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0">
                <a:solidFill>
                  <a:srgbClr val="A057AF"/>
                </a:solidFill>
              </a:rPr>
              <a:t>”</a:t>
            </a:r>
            <a:endParaRPr sz="15000">
              <a:solidFill>
                <a:srgbClr val="A057AF"/>
              </a:solidFill>
            </a:endParaRPr>
          </a:p>
        </p:txBody>
      </p:sp>
      <p:sp>
        <p:nvSpPr>
          <p:cNvPr id="1071" name="Google Shape;1071;p28"/>
          <p:cNvSpPr txBox="1"/>
          <p:nvPr/>
        </p:nvSpPr>
        <p:spPr>
          <a:xfrm>
            <a:off x="4859862" y="5119925"/>
            <a:ext cx="5943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200" b="1" i="1">
                <a:solidFill>
                  <a:srgbClr val="FFFFFF"/>
                </a:solidFill>
              </a:rPr>
              <a:t>Francisco Javier Cano. </a:t>
            </a:r>
            <a:r>
              <a:rPr lang="es-ES" sz="2200" i="1">
                <a:solidFill>
                  <a:srgbClr val="FFFFFF"/>
                </a:solidFill>
              </a:rPr>
              <a:t>Sociólogo</a:t>
            </a:r>
            <a:endParaRPr sz="2200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1" i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b="1" i="1">
              <a:solidFill>
                <a:srgbClr val="FFFFFF"/>
              </a:solidFill>
            </a:endParaRPr>
          </a:p>
        </p:txBody>
      </p:sp>
      <p:grpSp>
        <p:nvGrpSpPr>
          <p:cNvPr id="1072" name="Google Shape;1072;p28"/>
          <p:cNvGrpSpPr/>
          <p:nvPr/>
        </p:nvGrpSpPr>
        <p:grpSpPr>
          <a:xfrm>
            <a:off x="4629776" y="199398"/>
            <a:ext cx="534190" cy="1152370"/>
            <a:chOff x="6269038" y="1778000"/>
            <a:chExt cx="2230437" cy="4565650"/>
          </a:xfrm>
        </p:grpSpPr>
        <p:sp>
          <p:nvSpPr>
            <p:cNvPr id="1073" name="Google Shape;1073;p28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28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076" name="Google Shape;1076;p28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28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081" name="Google Shape;1081;p28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28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085" name="Google Shape;1085;p28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28"/>
          <p:cNvGrpSpPr/>
          <p:nvPr/>
        </p:nvGrpSpPr>
        <p:grpSpPr>
          <a:xfrm>
            <a:off x="630160" y="5221160"/>
            <a:ext cx="281035" cy="606318"/>
            <a:chOff x="6269038" y="1778000"/>
            <a:chExt cx="2230437" cy="4565650"/>
          </a:xfrm>
        </p:grpSpPr>
        <p:sp>
          <p:nvSpPr>
            <p:cNvPr id="1090" name="Google Shape;1090;p28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28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1093" name="Google Shape;1093;p28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7" name="Google Shape;1107;p28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8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8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8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8"/>
          <p:cNvSpPr/>
          <p:nvPr/>
        </p:nvSpPr>
        <p:spPr>
          <a:xfrm rot="10800000">
            <a:off x="-92" y="5112550"/>
            <a:ext cx="456300" cy="872700"/>
          </a:xfrm>
          <a:prstGeom prst="rect">
            <a:avLst/>
          </a:prstGeom>
          <a:solidFill>
            <a:srgbClr val="AF6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8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3" name="Google Shape;11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29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29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9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A057AF">
              <a:alpha val="72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9"/>
          <p:cNvSpPr txBox="1"/>
          <p:nvPr/>
        </p:nvSpPr>
        <p:spPr>
          <a:xfrm>
            <a:off x="316906" y="95675"/>
            <a:ext cx="448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MUJER Y FP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122" name="Google Shape;1122;p29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Género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Segregación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FP-valor seguro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3" name="Google Shape;1123;p29"/>
          <p:cNvGrpSpPr/>
          <p:nvPr/>
        </p:nvGrpSpPr>
        <p:grpSpPr>
          <a:xfrm>
            <a:off x="4629776" y="199398"/>
            <a:ext cx="534190" cy="1152370"/>
            <a:chOff x="6269038" y="1778000"/>
            <a:chExt cx="2230437" cy="4565650"/>
          </a:xfrm>
        </p:grpSpPr>
        <p:sp>
          <p:nvSpPr>
            <p:cNvPr id="1124" name="Google Shape;1124;p29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9"/>
          <p:cNvSpPr txBox="1"/>
          <p:nvPr/>
        </p:nvSpPr>
        <p:spPr>
          <a:xfrm>
            <a:off x="2839200" y="2481175"/>
            <a:ext cx="68067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Solo un </a:t>
            </a:r>
            <a:r>
              <a:rPr lang="es-ES" sz="3200" b="1">
                <a:solidFill>
                  <a:srgbClr val="A057AF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del alumnado de los ciclos industriales en el País Vasco son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 b="1">
                <a:solidFill>
                  <a:srgbClr val="A057AF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s-E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a pesar de que estos estudios técnicos disfrutan de una </a:t>
            </a:r>
            <a:r>
              <a:rPr lang="es-ES" sz="2700" b="1">
                <a:solidFill>
                  <a:srgbClr val="A057AF"/>
                </a:solidFill>
                <a:latin typeface="Calibri"/>
                <a:ea typeface="Calibri"/>
                <a:cs typeface="Calibri"/>
                <a:sym typeface="Calibri"/>
              </a:rPr>
              <a:t>empleabilidad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es-E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3500" b="1">
                <a:solidFill>
                  <a:srgbClr val="A057AF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2100">
              <a:solidFill>
                <a:srgbClr val="A057AF"/>
              </a:solidFill>
            </a:endParaRPr>
          </a:p>
        </p:txBody>
      </p:sp>
      <p:sp>
        <p:nvSpPr>
          <p:cNvPr id="1127" name="Google Shape;1127;p29"/>
          <p:cNvSpPr txBox="1"/>
          <p:nvPr/>
        </p:nvSpPr>
        <p:spPr>
          <a:xfrm>
            <a:off x="8829675" y="51125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>
                <a:solidFill>
                  <a:srgbClr val="A057AF"/>
                </a:solidFill>
                <a:latin typeface="Calibri"/>
                <a:ea typeface="Calibri"/>
                <a:cs typeface="Calibri"/>
                <a:sym typeface="Calibri"/>
              </a:rPr>
              <a:t>* Datos pre-covid</a:t>
            </a:r>
            <a:endParaRPr sz="1600" i="1">
              <a:solidFill>
                <a:srgbClr val="A057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9"/>
          <p:cNvSpPr/>
          <p:nvPr/>
        </p:nvSpPr>
        <p:spPr>
          <a:xfrm>
            <a:off x="2984975" y="6652275"/>
            <a:ext cx="5639400" cy="205800"/>
          </a:xfrm>
          <a:prstGeom prst="rect">
            <a:avLst/>
          </a:prstGeom>
          <a:solidFill>
            <a:srgbClr val="A057AF">
              <a:alpha val="35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grpSp>
        <p:nvGrpSpPr>
          <p:cNvPr id="1129" name="Google Shape;1129;p29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130" name="Google Shape;1130;p29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29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135" name="Google Shape;1135;p29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29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139" name="Google Shape;1139;p29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630160" y="5221160"/>
            <a:ext cx="281035" cy="606318"/>
            <a:chOff x="6269038" y="1778000"/>
            <a:chExt cx="2230437" cy="4565650"/>
          </a:xfrm>
        </p:grpSpPr>
        <p:sp>
          <p:nvSpPr>
            <p:cNvPr id="1144" name="Google Shape;1144;p29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F61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29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1147" name="Google Shape;1147;p29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1" name="Google Shape;1161;p29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9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9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9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9"/>
          <p:cNvSpPr/>
          <p:nvPr/>
        </p:nvSpPr>
        <p:spPr>
          <a:xfrm rot="10800000">
            <a:off x="-92" y="5112550"/>
            <a:ext cx="456300" cy="872700"/>
          </a:xfrm>
          <a:prstGeom prst="rect">
            <a:avLst/>
          </a:prstGeom>
          <a:solidFill>
            <a:srgbClr val="AF6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9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7" name="Google Shape;1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0"/>
          <p:cNvSpPr/>
          <p:nvPr/>
        </p:nvSpPr>
        <p:spPr>
          <a:xfrm>
            <a:off x="9281450" y="2684200"/>
            <a:ext cx="2373000" cy="3060600"/>
          </a:xfrm>
          <a:prstGeom prst="rect">
            <a:avLst/>
          </a:prstGeom>
          <a:solidFill>
            <a:srgbClr val="FCB414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0"/>
          <p:cNvSpPr/>
          <p:nvPr/>
        </p:nvSpPr>
        <p:spPr>
          <a:xfrm>
            <a:off x="6762600" y="2684200"/>
            <a:ext cx="2373000" cy="3060600"/>
          </a:xfrm>
          <a:prstGeom prst="rect">
            <a:avLst/>
          </a:prstGeom>
          <a:solidFill>
            <a:srgbClr val="42AFB6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0"/>
          <p:cNvSpPr/>
          <p:nvPr/>
        </p:nvSpPr>
        <p:spPr>
          <a:xfrm>
            <a:off x="4255900" y="2684200"/>
            <a:ext cx="2373000" cy="3060600"/>
          </a:xfrm>
          <a:prstGeom prst="rect">
            <a:avLst/>
          </a:prstGeom>
          <a:solidFill>
            <a:srgbClr val="C2C923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0"/>
          <p:cNvSpPr/>
          <p:nvPr/>
        </p:nvSpPr>
        <p:spPr>
          <a:xfrm>
            <a:off x="1613800" y="2684200"/>
            <a:ext cx="2519100" cy="3060600"/>
          </a:xfrm>
          <a:prstGeom prst="rect">
            <a:avLst/>
          </a:prstGeom>
          <a:solidFill>
            <a:srgbClr val="CB1B4A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6" name="Google Shape;1176;p30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30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0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1C3BF">
              <a:alpha val="9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0"/>
          <p:cNvSpPr txBox="1"/>
          <p:nvPr/>
        </p:nvSpPr>
        <p:spPr>
          <a:xfrm>
            <a:off x="316899" y="95675"/>
            <a:ext cx="542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SABÍAS QUE...</a:t>
            </a:r>
            <a:endParaRPr sz="4800" b="1">
              <a:solidFill>
                <a:schemeClr val="lt1"/>
              </a:solidFill>
            </a:endParaRPr>
          </a:p>
        </p:txBody>
      </p:sp>
      <p:grpSp>
        <p:nvGrpSpPr>
          <p:cNvPr id="1180" name="Google Shape;1180;p30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181" name="Google Shape;1181;p30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30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186" name="Google Shape;1186;p30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30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190" name="Google Shape;1190;p30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30"/>
          <p:cNvGrpSpPr/>
          <p:nvPr/>
        </p:nvGrpSpPr>
        <p:grpSpPr>
          <a:xfrm>
            <a:off x="409710" y="5221160"/>
            <a:ext cx="281035" cy="606318"/>
            <a:chOff x="6269038" y="1778000"/>
            <a:chExt cx="2230437" cy="4565650"/>
          </a:xfrm>
        </p:grpSpPr>
        <p:sp>
          <p:nvSpPr>
            <p:cNvPr id="1195" name="Google Shape;1195;p30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30"/>
          <p:cNvGrpSpPr/>
          <p:nvPr/>
        </p:nvGrpSpPr>
        <p:grpSpPr>
          <a:xfrm>
            <a:off x="503618" y="6095747"/>
            <a:ext cx="534114" cy="651482"/>
            <a:chOff x="7931851" y="2464731"/>
            <a:chExt cx="1002842" cy="1223210"/>
          </a:xfrm>
        </p:grpSpPr>
        <p:sp>
          <p:nvSpPr>
            <p:cNvPr id="1198" name="Google Shape;1198;p30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2" name="Google Shape;1212;p30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0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0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0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0"/>
          <p:cNvSpPr/>
          <p:nvPr/>
        </p:nvSpPr>
        <p:spPr>
          <a:xfrm rot="10800000">
            <a:off x="-195" y="5112550"/>
            <a:ext cx="175800" cy="8727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0"/>
          <p:cNvSpPr/>
          <p:nvPr/>
        </p:nvSpPr>
        <p:spPr>
          <a:xfrm rot="10800000">
            <a:off x="220" y="5985300"/>
            <a:ext cx="4560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8" name="Google Shape;12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30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de interés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Ikaslan Bizkaia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Contáctanos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1829950" y="3747850"/>
            <a:ext cx="1167000" cy="954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 txBox="1"/>
          <p:nvPr/>
        </p:nvSpPr>
        <p:spPr>
          <a:xfrm>
            <a:off x="1594847" y="4022838"/>
            <a:ext cx="23730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Ikasenpresa</a:t>
            </a:r>
            <a:endParaRPr sz="1600" dirty="0">
              <a:solidFill>
                <a:srgbClr val="666666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Urratsbat</a:t>
            </a:r>
            <a:r>
              <a:rPr lang="es-ES" sz="16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 creación de la propia empresa</a:t>
            </a:r>
            <a:endParaRPr sz="16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0"/>
          <p:cNvSpPr txBox="1"/>
          <p:nvPr/>
        </p:nvSpPr>
        <p:spPr>
          <a:xfrm>
            <a:off x="1759762" y="3021192"/>
            <a:ext cx="23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 err="1">
                <a:solidFill>
                  <a:srgbClr val="B31364"/>
                </a:solidFill>
                <a:latin typeface="Arial"/>
                <a:ea typeface="Arial"/>
                <a:cs typeface="Arial"/>
                <a:sym typeface="Arial"/>
              </a:rPr>
              <a:t>Emprendizaje</a:t>
            </a:r>
            <a:endParaRPr sz="2000" b="1" dirty="0">
              <a:solidFill>
                <a:srgbClr val="B31364"/>
              </a:solidFill>
            </a:endParaRPr>
          </a:p>
        </p:txBody>
      </p:sp>
      <p:sp>
        <p:nvSpPr>
          <p:cNvPr id="1223" name="Google Shape;1223;p30"/>
          <p:cNvSpPr txBox="1"/>
          <p:nvPr/>
        </p:nvSpPr>
        <p:spPr>
          <a:xfrm>
            <a:off x="4424745" y="2923884"/>
            <a:ext cx="237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989D1B"/>
                </a:solidFill>
                <a:latin typeface="Arial"/>
                <a:ea typeface="Arial"/>
                <a:cs typeface="Arial"/>
                <a:sym typeface="Arial"/>
              </a:rPr>
              <a:t>Refuerzo </a:t>
            </a:r>
            <a:endParaRPr>
              <a:solidFill>
                <a:srgbClr val="989D1B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989D1B"/>
                </a:solidFill>
                <a:latin typeface="Arial"/>
                <a:ea typeface="Arial"/>
                <a:cs typeface="Arial"/>
                <a:sym typeface="Arial"/>
              </a:rPr>
              <a:t>lingüístico</a:t>
            </a:r>
            <a:endParaRPr sz="2000" b="1" i="0" u="none" strike="noStrike" cap="none">
              <a:solidFill>
                <a:srgbClr val="989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0"/>
          <p:cNvSpPr txBox="1"/>
          <p:nvPr/>
        </p:nvSpPr>
        <p:spPr>
          <a:xfrm>
            <a:off x="4162362" y="4087038"/>
            <a:ext cx="2706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Clases de idiomas gratuitas</a:t>
            </a:r>
            <a:endParaRPr sz="1600">
              <a:solidFill>
                <a:srgbClr val="666666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Centros trilingües (inglés, francés)</a:t>
            </a:r>
            <a:endParaRPr sz="16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0"/>
          <p:cNvSpPr txBox="1"/>
          <p:nvPr/>
        </p:nvSpPr>
        <p:spPr>
          <a:xfrm>
            <a:off x="6954333" y="2923869"/>
            <a:ext cx="237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42AFB6"/>
                </a:solidFill>
                <a:latin typeface="Arial"/>
                <a:ea typeface="Arial"/>
                <a:cs typeface="Arial"/>
                <a:sym typeface="Arial"/>
              </a:rPr>
              <a:t>Puertas </a:t>
            </a:r>
            <a:endParaRPr dirty="0">
              <a:solidFill>
                <a:srgbClr val="42AFB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42AFB6"/>
                </a:solidFill>
                <a:latin typeface="Arial"/>
                <a:ea typeface="Arial"/>
                <a:cs typeface="Arial"/>
                <a:sym typeface="Arial"/>
              </a:rPr>
              <a:t>abiertas</a:t>
            </a:r>
            <a:endParaRPr sz="2000" b="1" i="0" u="none" strike="noStrike" cap="none" dirty="0">
              <a:solidFill>
                <a:srgbClr val="42A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0"/>
          <p:cNvSpPr txBox="1"/>
          <p:nvPr/>
        </p:nvSpPr>
        <p:spPr>
          <a:xfrm>
            <a:off x="6641263" y="4128575"/>
            <a:ext cx="237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 establecen días o a demanda</a:t>
            </a:r>
            <a:endParaRPr sz="16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0"/>
          <p:cNvSpPr txBox="1"/>
          <p:nvPr/>
        </p:nvSpPr>
        <p:spPr>
          <a:xfrm>
            <a:off x="9395774" y="2923869"/>
            <a:ext cx="237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CB414"/>
                </a:solidFill>
                <a:latin typeface="Arial"/>
                <a:ea typeface="Arial"/>
                <a:cs typeface="Arial"/>
                <a:sym typeface="Arial"/>
              </a:rPr>
              <a:t>Notas de </a:t>
            </a:r>
            <a:endParaRPr>
              <a:solidFill>
                <a:srgbClr val="FCB41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CB414"/>
                </a:solidFill>
                <a:latin typeface="Arial"/>
                <a:ea typeface="Arial"/>
                <a:cs typeface="Arial"/>
                <a:sym typeface="Arial"/>
              </a:rPr>
              <a:t>corte</a:t>
            </a:r>
            <a:endParaRPr>
              <a:solidFill>
                <a:srgbClr val="FCB414"/>
              </a:solidFill>
            </a:endParaRPr>
          </a:p>
        </p:txBody>
      </p:sp>
      <p:sp>
        <p:nvSpPr>
          <p:cNvPr id="1228" name="Google Shape;1228;p30"/>
          <p:cNvSpPr txBox="1"/>
          <p:nvPr/>
        </p:nvSpPr>
        <p:spPr>
          <a:xfrm>
            <a:off x="9269298" y="4128575"/>
            <a:ext cx="216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s-E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 informa en cada centro</a:t>
            </a:r>
            <a:endParaRPr sz="16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9" name="Google Shape;1229;p30"/>
          <p:cNvGrpSpPr/>
          <p:nvPr/>
        </p:nvGrpSpPr>
        <p:grpSpPr>
          <a:xfrm>
            <a:off x="4783435" y="185004"/>
            <a:ext cx="959820" cy="1170734"/>
            <a:chOff x="7931851" y="2464731"/>
            <a:chExt cx="1002842" cy="1223210"/>
          </a:xfrm>
        </p:grpSpPr>
        <p:sp>
          <p:nvSpPr>
            <p:cNvPr id="1230" name="Google Shape;1230;p30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4" name="Google Shape;1244;p30"/>
          <p:cNvSpPr/>
          <p:nvPr/>
        </p:nvSpPr>
        <p:spPr>
          <a:xfrm>
            <a:off x="4497388" y="3773675"/>
            <a:ext cx="1167000" cy="95400"/>
          </a:xfrm>
          <a:prstGeom prst="rect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2C9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0"/>
          <p:cNvSpPr/>
          <p:nvPr/>
        </p:nvSpPr>
        <p:spPr>
          <a:xfrm>
            <a:off x="7064088" y="3773675"/>
            <a:ext cx="1167000" cy="95400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2A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0"/>
          <p:cNvSpPr/>
          <p:nvPr/>
        </p:nvSpPr>
        <p:spPr>
          <a:xfrm>
            <a:off x="9494138" y="3773675"/>
            <a:ext cx="1167000" cy="95400"/>
          </a:xfrm>
          <a:prstGeom prst="rect">
            <a:avLst/>
          </a:prstGeom>
          <a:solidFill>
            <a:srgbClr val="FCB4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CB4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1"/>
          <p:cNvSpPr/>
          <p:nvPr/>
        </p:nvSpPr>
        <p:spPr>
          <a:xfrm>
            <a:off x="2222500" y="1861025"/>
            <a:ext cx="3171600" cy="1659000"/>
          </a:xfrm>
          <a:prstGeom prst="wedgeRoundRectCallout">
            <a:avLst>
              <a:gd name="adj1" fmla="val -20057"/>
              <a:gd name="adj2" fmla="val 78947"/>
              <a:gd name="adj3" fmla="val 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2" name="Google Shape;1252;p31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31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1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1C3BF">
              <a:alpha val="9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31"/>
          <p:cNvSpPr txBox="1"/>
          <p:nvPr/>
        </p:nvSpPr>
        <p:spPr>
          <a:xfrm>
            <a:off x="316899" y="95675"/>
            <a:ext cx="542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SABÍAS QUE...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256" name="Google Shape;1256;p31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de interés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EU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Ikaslan Bizkaia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Contáctanos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4783435" y="185004"/>
            <a:ext cx="959820" cy="1170734"/>
            <a:chOff x="7931851" y="2464731"/>
            <a:chExt cx="1002842" cy="1223210"/>
          </a:xfrm>
        </p:grpSpPr>
        <p:sp>
          <p:nvSpPr>
            <p:cNvPr id="1258" name="Google Shape;1258;p31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2" name="Google Shape;1272;p31"/>
          <p:cNvSpPr txBox="1"/>
          <p:nvPr/>
        </p:nvSpPr>
        <p:spPr>
          <a:xfrm>
            <a:off x="2494550" y="22132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666666"/>
                </a:solidFill>
              </a:rPr>
              <a:t>Europa destaca la FP vasca en su informe sobre Educación</a:t>
            </a:r>
            <a:endParaRPr sz="1500" b="1">
              <a:solidFill>
                <a:srgbClr val="666666"/>
              </a:solidFill>
            </a:endParaRPr>
          </a:p>
        </p:txBody>
      </p:sp>
      <p:sp>
        <p:nvSpPr>
          <p:cNvPr id="1273" name="Google Shape;1273;p31"/>
          <p:cNvSpPr/>
          <p:nvPr/>
        </p:nvSpPr>
        <p:spPr>
          <a:xfrm>
            <a:off x="6150950" y="1800625"/>
            <a:ext cx="3073200" cy="1748700"/>
          </a:xfrm>
          <a:prstGeom prst="wedgeRoundRectCallout">
            <a:avLst>
              <a:gd name="adj1" fmla="val 22107"/>
              <a:gd name="adj2" fmla="val 87303"/>
              <a:gd name="adj3" fmla="val 0"/>
            </a:avLst>
          </a:prstGeom>
          <a:solidFill>
            <a:srgbClr val="CB1B4A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1"/>
          <p:cNvSpPr txBox="1"/>
          <p:nvPr/>
        </p:nvSpPr>
        <p:spPr>
          <a:xfrm>
            <a:off x="6322550" y="201275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>
                <a:solidFill>
                  <a:srgbClr val="666666"/>
                </a:solidFill>
              </a:rPr>
              <a:t>La Iniciativa Europea de Excelencia en la FP es en la actualidad una de las cuestiones clave que marca la agenda europea</a:t>
            </a:r>
            <a:endParaRPr sz="1500" b="1">
              <a:solidFill>
                <a:srgbClr val="666666"/>
              </a:solidFill>
            </a:endParaRPr>
          </a:p>
        </p:txBody>
      </p:sp>
      <p:sp>
        <p:nvSpPr>
          <p:cNvPr id="1275" name="Google Shape;1275;p31"/>
          <p:cNvSpPr/>
          <p:nvPr/>
        </p:nvSpPr>
        <p:spPr>
          <a:xfrm>
            <a:off x="2222500" y="4451675"/>
            <a:ext cx="2875500" cy="1748700"/>
          </a:xfrm>
          <a:prstGeom prst="wedgeRoundRectCallout">
            <a:avLst>
              <a:gd name="adj1" fmla="val 21479"/>
              <a:gd name="adj2" fmla="val -81947"/>
              <a:gd name="adj3" fmla="val 0"/>
            </a:avLst>
          </a:prstGeom>
          <a:solidFill>
            <a:srgbClr val="FCB414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414"/>
              </a:solidFill>
            </a:endParaRPr>
          </a:p>
        </p:txBody>
      </p:sp>
      <p:sp>
        <p:nvSpPr>
          <p:cNvPr id="1276" name="Google Shape;1276;p31"/>
          <p:cNvSpPr txBox="1"/>
          <p:nvPr/>
        </p:nvSpPr>
        <p:spPr>
          <a:xfrm>
            <a:off x="2394100" y="4887425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>
                <a:solidFill>
                  <a:srgbClr val="666666"/>
                </a:solidFill>
              </a:rPr>
              <a:t>La UE elige a la FP vasca como referente de esta educación en Europa</a:t>
            </a:r>
            <a:endParaRPr sz="1500" b="1">
              <a:solidFill>
                <a:srgbClr val="666666"/>
              </a:solidFill>
            </a:endParaRPr>
          </a:p>
        </p:txBody>
      </p:sp>
      <p:sp>
        <p:nvSpPr>
          <p:cNvPr id="1277" name="Google Shape;1277;p31"/>
          <p:cNvSpPr/>
          <p:nvPr/>
        </p:nvSpPr>
        <p:spPr>
          <a:xfrm>
            <a:off x="5915225" y="4298500"/>
            <a:ext cx="3579000" cy="1902000"/>
          </a:xfrm>
          <a:prstGeom prst="wedgeRoundRectCallout">
            <a:avLst>
              <a:gd name="adj1" fmla="val -22695"/>
              <a:gd name="adj2" fmla="val -77627"/>
              <a:gd name="adj3" fmla="val 0"/>
            </a:avLst>
          </a:prstGeom>
          <a:solidFill>
            <a:srgbClr val="C2C923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1"/>
          <p:cNvSpPr txBox="1"/>
          <p:nvPr/>
        </p:nvSpPr>
        <p:spPr>
          <a:xfrm>
            <a:off x="6206575" y="4508363"/>
            <a:ext cx="3073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500">
                <a:solidFill>
                  <a:srgbClr val="666666"/>
                </a:solidFill>
              </a:rPr>
              <a:t>La Comisión Europea ha decidido </a:t>
            </a:r>
            <a:r>
              <a:rPr lang="es-ES" sz="1500" b="1">
                <a:solidFill>
                  <a:srgbClr val="666666"/>
                </a:solidFill>
              </a:rPr>
              <a:t>inspirarse en el modelo vasco de Formación Profesional </a:t>
            </a:r>
            <a:r>
              <a:rPr lang="es-ES" sz="1500">
                <a:solidFill>
                  <a:srgbClr val="666666"/>
                </a:solidFill>
              </a:rPr>
              <a:t>para el desarrollo de los centros, porque avanza de forma colaborativa hacia sus objetivos</a:t>
            </a:r>
            <a:endParaRPr sz="15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</a:endParaRPr>
          </a:p>
        </p:txBody>
      </p:sp>
      <p:grpSp>
        <p:nvGrpSpPr>
          <p:cNvPr id="1279" name="Google Shape;1279;p31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280" name="Google Shape;1280;p31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31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285" name="Google Shape;1285;p31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31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289" name="Google Shape;1289;p31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31"/>
          <p:cNvGrpSpPr/>
          <p:nvPr/>
        </p:nvGrpSpPr>
        <p:grpSpPr>
          <a:xfrm>
            <a:off x="409710" y="5221160"/>
            <a:ext cx="281035" cy="606318"/>
            <a:chOff x="6269038" y="1778000"/>
            <a:chExt cx="2230437" cy="4565650"/>
          </a:xfrm>
        </p:grpSpPr>
        <p:sp>
          <p:nvSpPr>
            <p:cNvPr id="1294" name="Google Shape;1294;p31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31"/>
          <p:cNvGrpSpPr/>
          <p:nvPr/>
        </p:nvGrpSpPr>
        <p:grpSpPr>
          <a:xfrm>
            <a:off x="503618" y="6095747"/>
            <a:ext cx="534114" cy="651482"/>
            <a:chOff x="7931851" y="2464731"/>
            <a:chExt cx="1002842" cy="1223210"/>
          </a:xfrm>
        </p:grpSpPr>
        <p:sp>
          <p:nvSpPr>
            <p:cNvPr id="1297" name="Google Shape;1297;p31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1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1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1" name="Google Shape;1311;p31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1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1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1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1"/>
          <p:cNvSpPr/>
          <p:nvPr/>
        </p:nvSpPr>
        <p:spPr>
          <a:xfrm rot="10800000">
            <a:off x="-195" y="5112550"/>
            <a:ext cx="175800" cy="8727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1"/>
          <p:cNvSpPr/>
          <p:nvPr/>
        </p:nvSpPr>
        <p:spPr>
          <a:xfrm rot="10800000">
            <a:off x="220" y="5985300"/>
            <a:ext cx="4560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7" name="Google Shape;13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32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32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2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1C3BF">
              <a:alpha val="9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 txBox="1"/>
          <p:nvPr/>
        </p:nvSpPr>
        <p:spPr>
          <a:xfrm>
            <a:off x="316899" y="95675"/>
            <a:ext cx="542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SABÍAS QUE...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326" name="Google Shape;1326;p32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Datos de interés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Ikaslan Bizkaia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Contáctanos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7" name="Google Shape;1327;p32"/>
          <p:cNvGrpSpPr/>
          <p:nvPr/>
        </p:nvGrpSpPr>
        <p:grpSpPr>
          <a:xfrm>
            <a:off x="4783435" y="185004"/>
            <a:ext cx="959820" cy="1170734"/>
            <a:chOff x="7931851" y="2464731"/>
            <a:chExt cx="1002842" cy="1223210"/>
          </a:xfrm>
        </p:grpSpPr>
        <p:sp>
          <p:nvSpPr>
            <p:cNvPr id="1328" name="Google Shape;1328;p32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2" name="Google Shape;1342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8774" y="1615361"/>
            <a:ext cx="6584603" cy="444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3" name="Google Shape;1343;p32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344" name="Google Shape;1344;p32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32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349" name="Google Shape;1349;p32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353" name="Google Shape;1353;p32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32"/>
          <p:cNvGrpSpPr/>
          <p:nvPr/>
        </p:nvGrpSpPr>
        <p:grpSpPr>
          <a:xfrm>
            <a:off x="409710" y="5221160"/>
            <a:ext cx="281035" cy="606318"/>
            <a:chOff x="6269038" y="1778000"/>
            <a:chExt cx="2230437" cy="4565650"/>
          </a:xfrm>
        </p:grpSpPr>
        <p:sp>
          <p:nvSpPr>
            <p:cNvPr id="1358" name="Google Shape;1358;p32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503618" y="6095747"/>
            <a:ext cx="534114" cy="651482"/>
            <a:chOff x="7931851" y="2464731"/>
            <a:chExt cx="1002842" cy="1223210"/>
          </a:xfrm>
        </p:grpSpPr>
        <p:sp>
          <p:nvSpPr>
            <p:cNvPr id="1361" name="Google Shape;1361;p32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5" name="Google Shape;1375;p32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 rot="10800000">
            <a:off x="-195" y="5112550"/>
            <a:ext cx="175800" cy="8727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 rot="10800000">
            <a:off x="220" y="5985300"/>
            <a:ext cx="4560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1" name="Google Shape;138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32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32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2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1C3BF">
              <a:alpha val="9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 txBox="1"/>
          <p:nvPr/>
        </p:nvSpPr>
        <p:spPr>
          <a:xfrm>
            <a:off x="316899" y="95675"/>
            <a:ext cx="5426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lt1"/>
                </a:solidFill>
              </a:rPr>
              <a:t>MÁS…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1326" name="Google Shape;1326;p32"/>
          <p:cNvSpPr txBox="1"/>
          <p:nvPr/>
        </p:nvSpPr>
        <p:spPr>
          <a:xfrm flipH="1">
            <a:off x="68150" y="978025"/>
            <a:ext cx="5426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3" name="Google Shape;1343;p32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344" name="Google Shape;1344;p32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32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349" name="Google Shape;1349;p32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353" name="Google Shape;1353;p32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32"/>
          <p:cNvGrpSpPr/>
          <p:nvPr/>
        </p:nvGrpSpPr>
        <p:grpSpPr>
          <a:xfrm>
            <a:off x="409710" y="5221160"/>
            <a:ext cx="281035" cy="606318"/>
            <a:chOff x="6269038" y="1778000"/>
            <a:chExt cx="2230437" cy="4565650"/>
          </a:xfrm>
        </p:grpSpPr>
        <p:sp>
          <p:nvSpPr>
            <p:cNvPr id="1358" name="Google Shape;1358;p32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503618" y="6095747"/>
            <a:ext cx="534114" cy="651482"/>
            <a:chOff x="7931851" y="2464731"/>
            <a:chExt cx="1002842" cy="1223210"/>
          </a:xfrm>
        </p:grpSpPr>
        <p:sp>
          <p:nvSpPr>
            <p:cNvPr id="1361" name="Google Shape;1361;p32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5" name="Google Shape;1375;p32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 rot="10800000">
            <a:off x="-195" y="5112550"/>
            <a:ext cx="175800" cy="8727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 rot="10800000">
            <a:off x="220" y="5985300"/>
            <a:ext cx="4560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1" name="Google Shape;13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Información">
            <a:extLst>
              <a:ext uri="{FF2B5EF4-FFF2-40B4-BE49-F238E27FC236}">
                <a16:creationId xmlns:a16="http://schemas.microsoft.com/office/drawing/2014/main" xmlns="" id="{8DEC8579-109C-4E9B-9B04-4F22D6878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07854" y="53338"/>
            <a:ext cx="1311034" cy="1311034"/>
          </a:xfrm>
          <a:prstGeom prst="rect">
            <a:avLst/>
          </a:prstGeom>
        </p:spPr>
      </p:pic>
      <p:pic>
        <p:nvPicPr>
          <p:cNvPr id="5" name="Imagen 4">
            <a:hlinkClick r:id="rId7"/>
            <a:extLst>
              <a:ext uri="{FF2B5EF4-FFF2-40B4-BE49-F238E27FC236}">
                <a16:creationId xmlns:a16="http://schemas.microsoft.com/office/drawing/2014/main" xmlns="" id="{B195228D-3DE9-492C-88D0-6CA987BC7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705" y="2553260"/>
            <a:ext cx="4314125" cy="2939996"/>
          </a:xfrm>
          <a:prstGeom prst="rect">
            <a:avLst/>
          </a:prstGeom>
        </p:spPr>
      </p:pic>
      <p:sp>
        <p:nvSpPr>
          <p:cNvPr id="66" name="Google Shape;1175;p30">
            <a:extLst>
              <a:ext uri="{FF2B5EF4-FFF2-40B4-BE49-F238E27FC236}">
                <a16:creationId xmlns:a16="http://schemas.microsoft.com/office/drawing/2014/main" xmlns="" id="{4B53C3EF-4E81-4FA3-AC33-CF1B42EFDCA6}"/>
              </a:ext>
            </a:extLst>
          </p:cNvPr>
          <p:cNvSpPr/>
          <p:nvPr/>
        </p:nvSpPr>
        <p:spPr>
          <a:xfrm>
            <a:off x="7440260" y="2527875"/>
            <a:ext cx="2519100" cy="3060600"/>
          </a:xfrm>
          <a:prstGeom prst="rect">
            <a:avLst/>
          </a:prstGeom>
          <a:solidFill>
            <a:srgbClr val="CB1B4A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22;p30">
            <a:extLst>
              <a:ext uri="{FF2B5EF4-FFF2-40B4-BE49-F238E27FC236}">
                <a16:creationId xmlns:a16="http://schemas.microsoft.com/office/drawing/2014/main" xmlns="" id="{BD335706-3581-4B81-A743-9AE99D720880}"/>
              </a:ext>
            </a:extLst>
          </p:cNvPr>
          <p:cNvSpPr txBox="1"/>
          <p:nvPr/>
        </p:nvSpPr>
        <p:spPr>
          <a:xfrm>
            <a:off x="7563180" y="3000425"/>
            <a:ext cx="23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 dirty="0">
                <a:solidFill>
                  <a:srgbClr val="B31364"/>
                </a:solidFill>
                <a:latin typeface="Arial"/>
                <a:ea typeface="Arial"/>
                <a:cs typeface="Arial"/>
                <a:sym typeface="Arial"/>
              </a:rPr>
              <a:t>Video resumen</a:t>
            </a:r>
            <a:endParaRPr sz="2000" b="1" dirty="0">
              <a:solidFill>
                <a:srgbClr val="B31364"/>
              </a:solidFill>
            </a:endParaRPr>
          </a:p>
        </p:txBody>
      </p:sp>
      <p:sp>
        <p:nvSpPr>
          <p:cNvPr id="69" name="Google Shape;1220;p30">
            <a:extLst>
              <a:ext uri="{FF2B5EF4-FFF2-40B4-BE49-F238E27FC236}">
                <a16:creationId xmlns:a16="http://schemas.microsoft.com/office/drawing/2014/main" xmlns="" id="{1889DBE0-7D05-456F-BF50-ED7DC41C106C}"/>
              </a:ext>
            </a:extLst>
          </p:cNvPr>
          <p:cNvSpPr/>
          <p:nvPr/>
        </p:nvSpPr>
        <p:spPr>
          <a:xfrm>
            <a:off x="8340363" y="3627296"/>
            <a:ext cx="1167000" cy="954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32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32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2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1C3BF">
              <a:alpha val="9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 txBox="1"/>
          <p:nvPr/>
        </p:nvSpPr>
        <p:spPr>
          <a:xfrm>
            <a:off x="316899" y="95675"/>
            <a:ext cx="5426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chemeClr val="lt1"/>
                </a:solidFill>
              </a:rPr>
              <a:t>MÁS…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1326" name="Google Shape;1326;p32"/>
          <p:cNvSpPr txBox="1"/>
          <p:nvPr/>
        </p:nvSpPr>
        <p:spPr>
          <a:xfrm flipH="1">
            <a:off x="68150" y="978025"/>
            <a:ext cx="5426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3" name="Google Shape;1343;p32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1344" name="Google Shape;1344;p32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32"/>
          <p:cNvGrpSpPr/>
          <p:nvPr/>
        </p:nvGrpSpPr>
        <p:grpSpPr>
          <a:xfrm>
            <a:off x="239717" y="3508737"/>
            <a:ext cx="620998" cy="653893"/>
            <a:chOff x="5995988" y="2712903"/>
            <a:chExt cx="2457451" cy="2587625"/>
          </a:xfrm>
        </p:grpSpPr>
        <p:sp>
          <p:nvSpPr>
            <p:cNvPr id="1349" name="Google Shape;1349;p32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256682" y="4298498"/>
            <a:ext cx="654526" cy="654368"/>
            <a:chOff x="2700338" y="8651875"/>
            <a:chExt cx="6545262" cy="6543675"/>
          </a:xfrm>
        </p:grpSpPr>
        <p:sp>
          <p:nvSpPr>
            <p:cNvPr id="1353" name="Google Shape;1353;p32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32"/>
          <p:cNvGrpSpPr/>
          <p:nvPr/>
        </p:nvGrpSpPr>
        <p:grpSpPr>
          <a:xfrm>
            <a:off x="409710" y="5221160"/>
            <a:ext cx="281035" cy="606318"/>
            <a:chOff x="6269038" y="1778000"/>
            <a:chExt cx="2230437" cy="4565650"/>
          </a:xfrm>
        </p:grpSpPr>
        <p:sp>
          <p:nvSpPr>
            <p:cNvPr id="1358" name="Google Shape;1358;p32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CB1B4A">
                <a:alpha val="1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503618" y="6095747"/>
            <a:ext cx="534114" cy="651482"/>
            <a:chOff x="7931851" y="2464731"/>
            <a:chExt cx="1002842" cy="1223210"/>
          </a:xfrm>
        </p:grpSpPr>
        <p:sp>
          <p:nvSpPr>
            <p:cNvPr id="1361" name="Google Shape;1361;p32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5" name="Google Shape;1375;p32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 rot="10800000">
            <a:off x="250" y="4256650"/>
            <a:ext cx="1578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 rot="10800000">
            <a:off x="-195" y="5112550"/>
            <a:ext cx="175800" cy="872700"/>
          </a:xfrm>
          <a:prstGeom prst="rect">
            <a:avLst/>
          </a:prstGeom>
          <a:solidFill>
            <a:srgbClr val="B313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 rot="10800000">
            <a:off x="220" y="5985300"/>
            <a:ext cx="4560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1" name="Google Shape;13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Información">
            <a:extLst>
              <a:ext uri="{FF2B5EF4-FFF2-40B4-BE49-F238E27FC236}">
                <a16:creationId xmlns:a16="http://schemas.microsoft.com/office/drawing/2014/main" xmlns="" id="{8DEC8579-109C-4E9B-9B04-4F22D6878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07854" y="53338"/>
            <a:ext cx="1311034" cy="1311034"/>
          </a:xfrm>
          <a:prstGeom prst="rect">
            <a:avLst/>
          </a:prstGeom>
        </p:spPr>
      </p:pic>
      <p:sp>
        <p:nvSpPr>
          <p:cNvPr id="51" name="Google Shape;1173;p30"/>
          <p:cNvSpPr/>
          <p:nvPr/>
        </p:nvSpPr>
        <p:spPr>
          <a:xfrm>
            <a:off x="7184228" y="2600803"/>
            <a:ext cx="2495920" cy="3060600"/>
          </a:xfrm>
          <a:prstGeom prst="rect">
            <a:avLst/>
          </a:prstGeom>
          <a:solidFill>
            <a:srgbClr val="42AFB6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dirty="0">
              <a:solidFill>
                <a:srgbClr val="42AFB6"/>
              </a:solidFill>
            </a:endParaRPr>
          </a:p>
        </p:txBody>
      </p:sp>
      <p:sp>
        <p:nvSpPr>
          <p:cNvPr id="52" name="Google Shape;1225;p30"/>
          <p:cNvSpPr txBox="1"/>
          <p:nvPr/>
        </p:nvSpPr>
        <p:spPr>
          <a:xfrm>
            <a:off x="7563180" y="2923869"/>
            <a:ext cx="2373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42AFB6"/>
                </a:solidFill>
                <a:latin typeface="Arial"/>
                <a:ea typeface="Arial"/>
                <a:cs typeface="Arial"/>
                <a:sym typeface="Arial"/>
              </a:rPr>
              <a:t>Repositorio </a:t>
            </a:r>
            <a:endParaRPr sz="2000" b="1" i="0" u="none" strike="noStrike" cap="none" dirty="0">
              <a:solidFill>
                <a:srgbClr val="42A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245;p30"/>
          <p:cNvSpPr/>
          <p:nvPr/>
        </p:nvSpPr>
        <p:spPr>
          <a:xfrm>
            <a:off x="7749888" y="3601845"/>
            <a:ext cx="1167000" cy="95400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2A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74" y="2917369"/>
            <a:ext cx="5297233" cy="24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SISTEMA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3308175" y="1894325"/>
            <a:ext cx="5537400" cy="38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308173" y="1909025"/>
            <a:ext cx="565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0B5394"/>
                </a:solidFill>
              </a:rPr>
              <a:t>LANBIDE HEZIKETAKO IBILBIDEA / </a:t>
            </a:r>
            <a:r>
              <a:rPr lang="es-ES" sz="1100">
                <a:solidFill>
                  <a:srgbClr val="0B5394"/>
                </a:solidFill>
              </a:rPr>
              <a:t>RECORRIDO FORMACIÓN PROFESIONAL </a:t>
            </a:r>
            <a:endParaRPr sz="100">
              <a:solidFill>
                <a:srgbClr val="0B5394"/>
              </a:solidFill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9864425" y="4050425"/>
            <a:ext cx="1806000" cy="477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9907025" y="4110850"/>
            <a:ext cx="170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FFFFFF"/>
                </a:solidFill>
              </a:rPr>
              <a:t>UNIBERTSITATEA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9855875" y="4648263"/>
            <a:ext cx="1806000" cy="477300"/>
          </a:xfrm>
          <a:prstGeom prst="rect">
            <a:avLst/>
          </a:prstGeom>
          <a:solidFill>
            <a:srgbClr val="008F81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9898475" y="4721638"/>
            <a:ext cx="1763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FFFFFF"/>
                </a:solidFill>
              </a:rPr>
              <a:t>LAN MUNDUA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3267363" y="4050425"/>
            <a:ext cx="1840800" cy="1060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3276213" y="4096125"/>
            <a:ext cx="1763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FFFFFF"/>
                </a:solidFill>
              </a:rPr>
              <a:t>OINARRIZKO </a:t>
            </a: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FFFF"/>
                </a:solidFill>
              </a:rPr>
              <a:t>HEZIKETA ZIKLOA</a:t>
            </a:r>
            <a:endParaRPr sz="7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FFFFFF"/>
                </a:solidFill>
              </a:rPr>
              <a:t>FORMACIÓN PROFESIONAL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FFFFF"/>
                </a:solidFill>
              </a:rPr>
              <a:t>BÁSICA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5363863" y="4050425"/>
            <a:ext cx="1840800" cy="1060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5372713" y="4096125"/>
            <a:ext cx="1763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FFFFFF"/>
                </a:solidFill>
              </a:rPr>
              <a:t>ERDI MAILAKO </a:t>
            </a: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FFFF"/>
                </a:solidFill>
              </a:rPr>
              <a:t>HEZIKETA ZIKLOA</a:t>
            </a:r>
            <a:endParaRPr sz="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FFFFFF"/>
                </a:solidFill>
              </a:rPr>
              <a:t>FORMACIÓN PROFESIONAL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FFFFF"/>
                </a:solidFill>
              </a:rPr>
              <a:t>GRADO MEDIO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7460363" y="4050425"/>
            <a:ext cx="1840800" cy="1060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7469213" y="4096125"/>
            <a:ext cx="1763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FFFFFF"/>
                </a:solidFill>
              </a:rPr>
              <a:t>GOI MAILAKO </a:t>
            </a: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FFFF"/>
                </a:solidFill>
              </a:rPr>
              <a:t>HEZIKETA ZIKLOA</a:t>
            </a:r>
            <a:endParaRPr sz="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>
                <a:solidFill>
                  <a:srgbClr val="FFFFFF"/>
                </a:solidFill>
              </a:rPr>
              <a:t>FORMACIÓN PROFESIONAL</a:t>
            </a:r>
            <a:endParaRPr sz="9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FFFFF"/>
                </a:solidFill>
              </a:rPr>
              <a:t>GRADO SUPERIOR</a:t>
            </a:r>
            <a:endParaRPr sz="11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</a:endParaRPr>
          </a:p>
        </p:txBody>
      </p:sp>
      <p:cxnSp>
        <p:nvCxnSpPr>
          <p:cNvPr id="211" name="Google Shape;211;p15"/>
          <p:cNvCxnSpPr/>
          <p:nvPr/>
        </p:nvCxnSpPr>
        <p:spPr>
          <a:xfrm>
            <a:off x="5167925" y="4580675"/>
            <a:ext cx="1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15"/>
          <p:cNvCxnSpPr/>
          <p:nvPr/>
        </p:nvCxnSpPr>
        <p:spPr>
          <a:xfrm>
            <a:off x="7268850" y="4580675"/>
            <a:ext cx="1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15"/>
          <p:cNvCxnSpPr/>
          <p:nvPr/>
        </p:nvCxnSpPr>
        <p:spPr>
          <a:xfrm>
            <a:off x="9545588" y="4333600"/>
            <a:ext cx="1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15"/>
          <p:cNvCxnSpPr/>
          <p:nvPr/>
        </p:nvCxnSpPr>
        <p:spPr>
          <a:xfrm>
            <a:off x="9541300" y="4886925"/>
            <a:ext cx="1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15"/>
          <p:cNvSpPr/>
          <p:nvPr/>
        </p:nvSpPr>
        <p:spPr>
          <a:xfrm>
            <a:off x="3254925" y="5423550"/>
            <a:ext cx="6078900" cy="292200"/>
          </a:xfrm>
          <a:prstGeom prst="rect">
            <a:avLst/>
          </a:prstGeom>
          <a:solidFill>
            <a:srgbClr val="008F81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4430600" y="5370925"/>
            <a:ext cx="33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</a:rPr>
              <a:t>LAN MUNDUA / </a:t>
            </a:r>
            <a:r>
              <a:rPr lang="es-ES">
                <a:solidFill>
                  <a:srgbClr val="FFFFFF"/>
                </a:solidFill>
              </a:rPr>
              <a:t>MUNDO LABORAL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217" name="Google Shape;217;p15"/>
          <p:cNvCxnSpPr/>
          <p:nvPr/>
        </p:nvCxnSpPr>
        <p:spPr>
          <a:xfrm flipH="1">
            <a:off x="4087425" y="5164625"/>
            <a:ext cx="24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15"/>
          <p:cNvCxnSpPr/>
          <p:nvPr/>
        </p:nvCxnSpPr>
        <p:spPr>
          <a:xfrm flipH="1">
            <a:off x="6282863" y="5164625"/>
            <a:ext cx="24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5"/>
          <p:cNvCxnSpPr/>
          <p:nvPr/>
        </p:nvCxnSpPr>
        <p:spPr>
          <a:xfrm flipH="1">
            <a:off x="8478313" y="5164625"/>
            <a:ext cx="24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15"/>
          <p:cNvSpPr/>
          <p:nvPr/>
        </p:nvSpPr>
        <p:spPr>
          <a:xfrm>
            <a:off x="3271450" y="5853825"/>
            <a:ext cx="1840800" cy="35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5402475" y="5848425"/>
            <a:ext cx="1806000" cy="35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>
            <a:off x="7476725" y="5848425"/>
            <a:ext cx="1840800" cy="35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3271226" y="5848425"/>
            <a:ext cx="184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999999"/>
                </a:solidFill>
              </a:rPr>
              <a:t>3 LKKN / </a:t>
            </a:r>
            <a:r>
              <a:rPr lang="es-ES" sz="1100">
                <a:solidFill>
                  <a:srgbClr val="999999"/>
                </a:solidFill>
              </a:rPr>
              <a:t>5 EQF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5374088" y="5853825"/>
            <a:ext cx="184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999999"/>
                </a:solidFill>
              </a:rPr>
              <a:t>2 LKKN /</a:t>
            </a:r>
            <a:r>
              <a:rPr lang="es-ES" sz="1100">
                <a:solidFill>
                  <a:srgbClr val="999999"/>
                </a:solidFill>
              </a:rPr>
              <a:t> 3-4</a:t>
            </a:r>
            <a:r>
              <a:rPr lang="es-ES" sz="1100" b="1">
                <a:solidFill>
                  <a:srgbClr val="999999"/>
                </a:solidFill>
              </a:rPr>
              <a:t> </a:t>
            </a:r>
            <a:r>
              <a:rPr lang="es-ES" sz="1100">
                <a:solidFill>
                  <a:srgbClr val="999999"/>
                </a:solidFill>
              </a:rPr>
              <a:t>EQF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7476725" y="5853825"/>
            <a:ext cx="184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999999"/>
                </a:solidFill>
              </a:rPr>
              <a:t>1 LKKN /</a:t>
            </a:r>
            <a:r>
              <a:rPr lang="es-ES" sz="1100">
                <a:solidFill>
                  <a:srgbClr val="999999"/>
                </a:solidFill>
              </a:rPr>
              <a:t> 1-2</a:t>
            </a:r>
            <a:r>
              <a:rPr lang="es-ES" sz="1100" b="1">
                <a:solidFill>
                  <a:srgbClr val="999999"/>
                </a:solidFill>
              </a:rPr>
              <a:t> </a:t>
            </a:r>
            <a:r>
              <a:rPr lang="es-ES" sz="1100">
                <a:solidFill>
                  <a:srgbClr val="999999"/>
                </a:solidFill>
              </a:rPr>
              <a:t>EQF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3254925" y="6290525"/>
            <a:ext cx="6286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666666"/>
                </a:solidFill>
              </a:rPr>
              <a:t>LANBIDE KUALIFIKAZIO KATALOGO NAZIONALA (LKKN) / </a:t>
            </a:r>
            <a:r>
              <a:rPr lang="es-ES" sz="900">
                <a:solidFill>
                  <a:srgbClr val="666666"/>
                </a:solidFill>
              </a:rPr>
              <a:t>EUROPEAN QUALIFICATIONS FRAMEWORK (EQF)</a:t>
            </a:r>
            <a:endParaRPr sz="200">
              <a:solidFill>
                <a:srgbClr val="666666"/>
              </a:solidFill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5402475" y="3382363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5304125" y="3387775"/>
            <a:ext cx="196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FFFF"/>
                </a:solidFill>
              </a:rPr>
              <a:t>SARBIDE PROBA </a:t>
            </a:r>
            <a:r>
              <a:rPr lang="es-ES" sz="1000">
                <a:solidFill>
                  <a:srgbClr val="FFFFFF"/>
                </a:solidFill>
              </a:rPr>
              <a:t>(18 urte)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7496775" y="3382363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7398425" y="3387775"/>
            <a:ext cx="196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FFFF"/>
                </a:solidFill>
              </a:rPr>
              <a:t>SARBIDE PROBA </a:t>
            </a:r>
            <a:r>
              <a:rPr lang="es-ES" sz="1000">
                <a:solidFill>
                  <a:srgbClr val="FFFFFF"/>
                </a:solidFill>
              </a:rPr>
              <a:t>(19 urte)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231" name="Google Shape;231;p15"/>
          <p:cNvCxnSpPr/>
          <p:nvPr/>
        </p:nvCxnSpPr>
        <p:spPr>
          <a:xfrm flipH="1">
            <a:off x="6304263" y="3813650"/>
            <a:ext cx="24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15"/>
          <p:cNvCxnSpPr/>
          <p:nvPr/>
        </p:nvCxnSpPr>
        <p:spPr>
          <a:xfrm flipH="1">
            <a:off x="8478313" y="3813650"/>
            <a:ext cx="2400" cy="2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15"/>
          <p:cNvSpPr/>
          <p:nvPr/>
        </p:nvSpPr>
        <p:spPr>
          <a:xfrm>
            <a:off x="7496775" y="2836838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7398425" y="2842250"/>
            <a:ext cx="196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FFFF"/>
                </a:solidFill>
              </a:rPr>
              <a:t>BATXILERRA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3308175" y="3382363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3209825" y="3387775"/>
            <a:ext cx="196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FFFF"/>
                </a:solidFill>
              </a:rPr>
              <a:t>DBHko TITULOA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3308175" y="2932563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3209825" y="2937975"/>
            <a:ext cx="196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FFFF"/>
                </a:solidFill>
              </a:rPr>
              <a:t>DBHko 1,2,3,4 KURTSOETATIK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3308175" y="2464200"/>
            <a:ext cx="1806000" cy="3540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3209825" y="2469613"/>
            <a:ext cx="196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FFFFFF"/>
                </a:solidFill>
              </a:rPr>
              <a:t>KURRIKULUM DESBERDINA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10169078" y="3575875"/>
            <a:ext cx="1173900" cy="354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10105150" y="3581288"/>
            <a:ext cx="127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FFFF"/>
                </a:solidFill>
              </a:rPr>
              <a:t>20-53 KREDITU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3" name="Google Shape;243;p15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Esquema Educativo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Orden de Admisión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125" y="161600"/>
            <a:ext cx="1089950" cy="112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5"/>
          <p:cNvGrpSpPr/>
          <p:nvPr/>
        </p:nvGrpSpPr>
        <p:grpSpPr>
          <a:xfrm>
            <a:off x="316888" y="2725574"/>
            <a:ext cx="534112" cy="477419"/>
            <a:chOff x="5418138" y="4568825"/>
            <a:chExt cx="568325" cy="508001"/>
          </a:xfrm>
        </p:grpSpPr>
        <p:sp>
          <p:nvSpPr>
            <p:cNvPr id="246" name="Google Shape;246;p15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5"/>
          <p:cNvGrpSpPr/>
          <p:nvPr/>
        </p:nvGrpSpPr>
        <p:grpSpPr>
          <a:xfrm>
            <a:off x="273442" y="3493237"/>
            <a:ext cx="620998" cy="653893"/>
            <a:chOff x="5995988" y="2712903"/>
            <a:chExt cx="2457451" cy="2587625"/>
          </a:xfrm>
        </p:grpSpPr>
        <p:sp>
          <p:nvSpPr>
            <p:cNvPr id="251" name="Google Shape;251;p15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5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255" name="Google Shape;255;p15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260" name="Google Shape;260;p15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263" name="Google Shape;263;p15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5"/>
          <p:cNvSpPr/>
          <p:nvPr/>
        </p:nvSpPr>
        <p:spPr>
          <a:xfrm>
            <a:off x="-25" y="1655175"/>
            <a:ext cx="4686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-25" y="2527925"/>
            <a:ext cx="1641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3" name="Google Shape;2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25" y="175198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7BC3BC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316904" y="95675"/>
            <a:ext cx="399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FORMACIÓN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8841725" y="0"/>
            <a:ext cx="3185400" cy="5722500"/>
          </a:xfrm>
          <a:prstGeom prst="rect">
            <a:avLst/>
          </a:prstGeom>
          <a:solidFill>
            <a:srgbClr val="7BC3BC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8686350" y="1135500"/>
            <a:ext cx="31854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ACCESO a la</a:t>
            </a:r>
            <a:endParaRPr>
              <a:solidFill>
                <a:srgbClr val="0B539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UNIVERSIDAD</a:t>
            </a:r>
            <a:endParaRPr sz="16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Acceso desde los </a:t>
            </a:r>
            <a:endParaRPr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Ciclos Formativos de Grado Superior</a:t>
            </a:r>
            <a:endParaRPr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rgbClr val="282F39"/>
                </a:solidFill>
              </a:rPr>
              <a:t> Su nota de acceso será la </a:t>
            </a:r>
            <a:r>
              <a:rPr lang="es-ES" sz="1200" b="1">
                <a:solidFill>
                  <a:srgbClr val="0B5394"/>
                </a:solidFill>
              </a:rPr>
              <a:t>nota media del ciclo</a:t>
            </a:r>
            <a:endParaRPr sz="1200" b="1">
              <a:solidFill>
                <a:srgbClr val="0B539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B5394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rgbClr val="282F39"/>
                </a:solidFill>
              </a:rPr>
              <a:t>Podrán </a:t>
            </a:r>
            <a:r>
              <a:rPr lang="es-ES" sz="1200" b="1">
                <a:solidFill>
                  <a:srgbClr val="0B5394"/>
                </a:solidFill>
              </a:rPr>
              <a:t>presentarse a mejorar su nota</a:t>
            </a:r>
            <a:r>
              <a:rPr lang="es-ES" sz="1200" b="1">
                <a:solidFill>
                  <a:srgbClr val="074D67"/>
                </a:solidFill>
              </a:rPr>
              <a:t> </a:t>
            </a:r>
            <a:r>
              <a:rPr lang="es-ES" sz="1200">
                <a:solidFill>
                  <a:srgbClr val="282F39"/>
                </a:solidFill>
              </a:rPr>
              <a:t>de admisión a cualquiera de las materias objeto de examen, incluidas las troncales generales. </a:t>
            </a:r>
            <a:endParaRPr sz="1200">
              <a:solidFill>
                <a:srgbClr val="282F3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F39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200"/>
              <a:buFont typeface="Calibri"/>
              <a:buChar char="●"/>
            </a:pPr>
            <a:r>
              <a:rPr lang="es-ES" sz="1200">
                <a:solidFill>
                  <a:srgbClr val="282F39"/>
                </a:solidFill>
              </a:rPr>
              <a:t>La </a:t>
            </a:r>
            <a:r>
              <a:rPr lang="es-ES" sz="1200" b="1">
                <a:solidFill>
                  <a:srgbClr val="074D67"/>
                </a:solidFill>
              </a:rPr>
              <a:t>n</a:t>
            </a:r>
            <a:r>
              <a:rPr lang="es-ES" sz="1200" b="1">
                <a:solidFill>
                  <a:srgbClr val="0B5394"/>
                </a:solidFill>
              </a:rPr>
              <a:t>ota de admisión a grado (NAG)</a:t>
            </a:r>
            <a:r>
              <a:rPr lang="es-ES" sz="1200" b="1">
                <a:solidFill>
                  <a:srgbClr val="074D67"/>
                </a:solidFill>
              </a:rPr>
              <a:t> </a:t>
            </a:r>
            <a:r>
              <a:rPr lang="es-ES" sz="1200">
                <a:solidFill>
                  <a:srgbClr val="282F39"/>
                </a:solidFill>
              </a:rPr>
              <a:t>se calculará como para los estudiantes de Bachillerato.</a:t>
            </a:r>
            <a:endParaRPr sz="1200">
              <a:solidFill>
                <a:srgbClr val="282F3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82F39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200"/>
              <a:buFont typeface="Calibri"/>
              <a:buChar char="●"/>
            </a:pPr>
            <a:r>
              <a:rPr lang="es-ES" sz="1200" b="1">
                <a:solidFill>
                  <a:srgbClr val="0B5394"/>
                </a:solidFill>
              </a:rPr>
              <a:t>La familia profesional del Ciclo será prioritaria</a:t>
            </a:r>
            <a:r>
              <a:rPr lang="es-ES" sz="1200">
                <a:solidFill>
                  <a:srgbClr val="0B5394"/>
                </a:solidFill>
              </a:rPr>
              <a:t> </a:t>
            </a:r>
            <a:r>
              <a:rPr lang="es-ES" sz="1200">
                <a:solidFill>
                  <a:srgbClr val="282F39"/>
                </a:solidFill>
              </a:rPr>
              <a:t>para la admisión a los grados de la rama de conocimiento vinculada</a:t>
            </a:r>
            <a:r>
              <a:rPr lang="es-ES" sz="12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1149" y="1135500"/>
            <a:ext cx="7180026" cy="5654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16"/>
          <p:cNvGrpSpPr/>
          <p:nvPr/>
        </p:nvGrpSpPr>
        <p:grpSpPr>
          <a:xfrm>
            <a:off x="4381980" y="216301"/>
            <a:ext cx="1183383" cy="1183096"/>
            <a:chOff x="2700338" y="8651875"/>
            <a:chExt cx="6545262" cy="6543675"/>
          </a:xfrm>
        </p:grpSpPr>
        <p:sp>
          <p:nvSpPr>
            <p:cNvPr id="296" name="Google Shape;296;p16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6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301" name="Google Shape;301;p16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239717" y="3502712"/>
            <a:ext cx="620998" cy="653893"/>
            <a:chOff x="5995988" y="2712903"/>
            <a:chExt cx="2457451" cy="2587625"/>
          </a:xfrm>
        </p:grpSpPr>
        <p:sp>
          <p:nvSpPr>
            <p:cNvPr id="306" name="Google Shape;306;p16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590669" y="4374698"/>
            <a:ext cx="654526" cy="654368"/>
            <a:chOff x="2700338" y="8651875"/>
            <a:chExt cx="6545262" cy="6543675"/>
          </a:xfrm>
        </p:grpSpPr>
        <p:sp>
          <p:nvSpPr>
            <p:cNvPr id="310" name="Google Shape;310;p16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315" name="Google Shape;315;p16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318" name="Google Shape;318;p16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6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rot="10800000">
            <a:off x="176" y="4256650"/>
            <a:ext cx="4617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7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7BC3BC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 txBox="1"/>
          <p:nvPr/>
        </p:nvSpPr>
        <p:spPr>
          <a:xfrm>
            <a:off x="316899" y="95675"/>
            <a:ext cx="452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FORMACIÓN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8444975" y="0"/>
            <a:ext cx="3582300" cy="3300300"/>
          </a:xfrm>
          <a:prstGeom prst="rect">
            <a:avLst/>
          </a:prstGeom>
          <a:solidFill>
            <a:srgbClr val="7BC3BC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17"/>
          <p:cNvGrpSpPr/>
          <p:nvPr/>
        </p:nvGrpSpPr>
        <p:grpSpPr>
          <a:xfrm>
            <a:off x="1679505" y="3383817"/>
            <a:ext cx="10249094" cy="3465845"/>
            <a:chOff x="454284" y="3598000"/>
            <a:chExt cx="8596791" cy="2907100"/>
          </a:xfrm>
        </p:grpSpPr>
        <p:sp>
          <p:nvSpPr>
            <p:cNvPr id="349" name="Google Shape;349;p17"/>
            <p:cNvSpPr txBox="1"/>
            <p:nvPr/>
          </p:nvSpPr>
          <p:spPr>
            <a:xfrm>
              <a:off x="816700" y="3664700"/>
              <a:ext cx="2073600" cy="28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Actividades Físicas y Deportivas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Administración y Gestión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Agraria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Artes Gráficas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Comercio y Marketing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Edificación y Obra Civil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Electricidad y Electrónica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Energía y Agua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666666"/>
                </a:solidFill>
              </a:endParaRPr>
            </a:p>
          </p:txBody>
        </p:sp>
        <p:sp>
          <p:nvSpPr>
            <p:cNvPr id="350" name="Google Shape;350;p17"/>
            <p:cNvSpPr txBox="1"/>
            <p:nvPr/>
          </p:nvSpPr>
          <p:spPr>
            <a:xfrm>
              <a:off x="3496001" y="3664700"/>
              <a:ext cx="2073600" cy="25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Fabricación Mecánica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Hostelería y Turismo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Imagen Personal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Imagen y Sonido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Industrias Alimentarias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Informática y Comunicaciones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Instalación y Mantenimiento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Madera, Mueble y Corcho</a:t>
              </a:r>
              <a:endParaRPr sz="1600"/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5987475" y="3664700"/>
              <a:ext cx="3063600" cy="218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Marítimo Pesquera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Química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Sanidad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Seguridad y Medioambiente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Servicios Socioculturales y a la Comunidad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300">
                  <a:solidFill>
                    <a:srgbClr val="666666"/>
                  </a:solidFill>
                </a:rPr>
                <a:t>Textil, Confección y Piel</a:t>
              </a:r>
              <a:endParaRPr sz="1300">
                <a:solidFill>
                  <a:srgbClr val="666666"/>
                </a:solidFill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00">
                  <a:solidFill>
                    <a:srgbClr val="666666"/>
                  </a:solidFill>
                </a:rPr>
                <a:t>Transporte y Mantenimiento de Vehículos</a:t>
              </a:r>
              <a:endParaRPr sz="1600"/>
            </a:p>
          </p:txBody>
        </p:sp>
        <p:pic>
          <p:nvPicPr>
            <p:cNvPr id="352" name="Google Shape;35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284" y="359800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4284" y="393160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284" y="426521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4284" y="459881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4284" y="493242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4284" y="5266024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4284" y="5599629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4284" y="5933234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35584" y="359800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135584" y="393160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35584" y="426521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35584" y="459881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135584" y="493242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135584" y="5266024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135584" y="5599629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135584" y="5933234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640659" y="359800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7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640659" y="393160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7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640659" y="426521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7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640659" y="4598815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7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640659" y="4932420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7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5640659" y="5266024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7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5640659" y="5599629"/>
              <a:ext cx="302816" cy="302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7"/>
          <p:cNvSpPr txBox="1"/>
          <p:nvPr/>
        </p:nvSpPr>
        <p:spPr>
          <a:xfrm>
            <a:off x="8501900" y="1019080"/>
            <a:ext cx="2064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FFFFFF"/>
                </a:solidFill>
              </a:rPr>
              <a:t>170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9035102" y="2007275"/>
            <a:ext cx="139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0B5394"/>
                </a:solidFill>
              </a:rPr>
              <a:t>23</a:t>
            </a:r>
            <a:endParaRPr sz="7200" b="1">
              <a:solidFill>
                <a:srgbClr val="0B5394"/>
              </a:solidFill>
            </a:endParaRPr>
          </a:p>
        </p:txBody>
      </p:sp>
      <p:pic>
        <p:nvPicPr>
          <p:cNvPr id="377" name="Google Shape;377;p17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107922" y="2653925"/>
            <a:ext cx="2129503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10123628" y="1590266"/>
            <a:ext cx="198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TITULACIONES</a:t>
            </a:r>
            <a:endParaRPr sz="2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10123636" y="2594003"/>
            <a:ext cx="198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CICLOS</a:t>
            </a:r>
            <a:endParaRPr sz="21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17"/>
          <p:cNvGrpSpPr/>
          <p:nvPr/>
        </p:nvGrpSpPr>
        <p:grpSpPr>
          <a:xfrm>
            <a:off x="4381980" y="216301"/>
            <a:ext cx="1183383" cy="1183096"/>
            <a:chOff x="2700338" y="8651875"/>
            <a:chExt cx="6545262" cy="6543675"/>
          </a:xfrm>
        </p:grpSpPr>
        <p:sp>
          <p:nvSpPr>
            <p:cNvPr id="381" name="Google Shape;381;p17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283163" y="2659262"/>
            <a:ext cx="534112" cy="477419"/>
            <a:chOff x="5418138" y="4568825"/>
            <a:chExt cx="568325" cy="508001"/>
          </a:xfrm>
        </p:grpSpPr>
        <p:sp>
          <p:nvSpPr>
            <p:cNvPr id="386" name="Google Shape;386;p17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7"/>
          <p:cNvGrpSpPr/>
          <p:nvPr/>
        </p:nvGrpSpPr>
        <p:grpSpPr>
          <a:xfrm>
            <a:off x="239717" y="3502712"/>
            <a:ext cx="620998" cy="653893"/>
            <a:chOff x="5995988" y="2712903"/>
            <a:chExt cx="2457451" cy="2587625"/>
          </a:xfrm>
        </p:grpSpPr>
        <p:sp>
          <p:nvSpPr>
            <p:cNvPr id="391" name="Google Shape;391;p17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7"/>
          <p:cNvGrpSpPr/>
          <p:nvPr/>
        </p:nvGrpSpPr>
        <p:grpSpPr>
          <a:xfrm>
            <a:off x="590669" y="4374698"/>
            <a:ext cx="654526" cy="654368"/>
            <a:chOff x="2700338" y="8651875"/>
            <a:chExt cx="6545262" cy="6543675"/>
          </a:xfrm>
        </p:grpSpPr>
        <p:sp>
          <p:nvSpPr>
            <p:cNvPr id="395" name="Google Shape;395;p17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008F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17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400" name="Google Shape;400;p17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17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403" name="Google Shape;403;p17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17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7"/>
          <p:cNvSpPr/>
          <p:nvPr/>
        </p:nvSpPr>
        <p:spPr>
          <a:xfrm>
            <a:off x="-25" y="2527925"/>
            <a:ext cx="1632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-25" y="3383825"/>
            <a:ext cx="1632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7"/>
          <p:cNvSpPr/>
          <p:nvPr/>
        </p:nvSpPr>
        <p:spPr>
          <a:xfrm rot="10800000">
            <a:off x="176" y="4256650"/>
            <a:ext cx="4617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7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1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8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8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SISTEMA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7918925" y="-8900"/>
            <a:ext cx="4110000" cy="4359600"/>
          </a:xfrm>
          <a:prstGeom prst="rect">
            <a:avLst/>
          </a:prstGeom>
          <a:solidFill>
            <a:srgbClr val="A7A6A6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2007527" y="3517900"/>
            <a:ext cx="2358000" cy="1856100"/>
          </a:xfrm>
          <a:prstGeom prst="rect">
            <a:avLst/>
          </a:prstGeom>
          <a:solidFill>
            <a:srgbClr val="FCB414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4473411" y="3507189"/>
            <a:ext cx="2358000" cy="849000"/>
          </a:xfrm>
          <a:prstGeom prst="rect">
            <a:avLst/>
          </a:prstGeom>
          <a:solidFill>
            <a:srgbClr val="CB1B4A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005550" y="6350100"/>
            <a:ext cx="4782900" cy="507900"/>
          </a:xfrm>
          <a:prstGeom prst="rect">
            <a:avLst/>
          </a:prstGeom>
          <a:solidFill>
            <a:srgbClr val="A7A6A6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1927450" y="2195613"/>
            <a:ext cx="5013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666666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PROCESO DE ADJUDICACIÓN</a:t>
            </a:r>
            <a:endParaRPr sz="1800" b="1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666666"/>
                </a:solidFill>
              </a:rPr>
              <a:t>Número máximo de alumnos/as por grupo es:</a:t>
            </a:r>
            <a:endParaRPr sz="1600" b="1"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8399625" y="1830175"/>
            <a:ext cx="3362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Se fijarán el número de plazas que se ofertarán</a:t>
            </a:r>
            <a:r>
              <a:rPr lang="es-ES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restando del número máximo de plazas escolares autorizadas, las reservadas para </a:t>
            </a: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alumnado repetidor y alumnado que promociona de 1º a 2º - mismo Centro)</a:t>
            </a:r>
            <a:endParaRPr sz="120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2251072" y="3783071"/>
            <a:ext cx="35211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8F81"/>
                </a:solidFill>
              </a:rPr>
              <a:t>En FP Básica: </a:t>
            </a:r>
            <a:endParaRPr sz="1800" b="1">
              <a:solidFill>
                <a:srgbClr val="008F8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solidFill>
                  <a:srgbClr val="666666"/>
                </a:solidFill>
              </a:rPr>
              <a:t>15 personas</a:t>
            </a:r>
            <a:r>
              <a:rPr lang="es-ES" sz="1800" b="1">
                <a:solidFill>
                  <a:srgbClr val="666666"/>
                </a:solidFill>
              </a:rPr>
              <a:t> </a:t>
            </a:r>
            <a:endParaRPr sz="18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>
                <a:solidFill>
                  <a:srgbClr val="666666"/>
                </a:solidFill>
              </a:rPr>
              <a:t>(excepcionalmente </a:t>
            </a:r>
            <a:endParaRPr i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>
                <a:solidFill>
                  <a:srgbClr val="666666"/>
                </a:solidFill>
              </a:rPr>
              <a:t>hasta 20) </a:t>
            </a:r>
            <a:endParaRPr i="1"/>
          </a:p>
        </p:txBody>
      </p:sp>
      <p:sp>
        <p:nvSpPr>
          <p:cNvPr id="439" name="Google Shape;439;p18"/>
          <p:cNvSpPr txBox="1"/>
          <p:nvPr/>
        </p:nvSpPr>
        <p:spPr>
          <a:xfrm>
            <a:off x="4627930" y="3525133"/>
            <a:ext cx="2115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rgbClr val="008F81"/>
                </a:solidFill>
              </a:rPr>
              <a:t>Grado Medio:</a:t>
            </a:r>
            <a:r>
              <a:rPr lang="es-ES" sz="1700">
                <a:solidFill>
                  <a:srgbClr val="008F81"/>
                </a:solidFill>
              </a:rPr>
              <a:t> </a:t>
            </a:r>
            <a:endParaRPr sz="1700">
              <a:solidFill>
                <a:srgbClr val="008F8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666666"/>
                </a:solidFill>
              </a:rPr>
              <a:t>25 personas.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40" name="Google Shape;440;p18"/>
          <p:cNvSpPr txBox="1"/>
          <p:nvPr/>
        </p:nvSpPr>
        <p:spPr>
          <a:xfrm>
            <a:off x="8002900" y="1263275"/>
            <a:ext cx="369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Régimen Presencial Modalidad de Oferta Completa</a:t>
            </a:r>
            <a:endParaRPr sz="180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4473411" y="4453978"/>
            <a:ext cx="2358000" cy="93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4628012" y="4512781"/>
            <a:ext cx="2160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rgbClr val="008F81"/>
                </a:solidFill>
              </a:rPr>
              <a:t>Grado Superior:</a:t>
            </a:r>
            <a:r>
              <a:rPr lang="es-ES" sz="1700">
                <a:solidFill>
                  <a:srgbClr val="008F81"/>
                </a:solidFill>
              </a:rPr>
              <a:t> </a:t>
            </a:r>
            <a:endParaRPr sz="1700">
              <a:solidFill>
                <a:srgbClr val="008F8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666666"/>
                </a:solidFill>
              </a:rPr>
              <a:t>25 personas.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43" name="Google Shape;443;p18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Esquema Educativo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Orden de Admisión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3125" y="161600"/>
            <a:ext cx="1089950" cy="112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18"/>
          <p:cNvGrpSpPr/>
          <p:nvPr/>
        </p:nvGrpSpPr>
        <p:grpSpPr>
          <a:xfrm>
            <a:off x="316888" y="2725574"/>
            <a:ext cx="534112" cy="477419"/>
            <a:chOff x="5418138" y="4568825"/>
            <a:chExt cx="568325" cy="508001"/>
          </a:xfrm>
        </p:grpSpPr>
        <p:sp>
          <p:nvSpPr>
            <p:cNvPr id="446" name="Google Shape;446;p18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18"/>
          <p:cNvGrpSpPr/>
          <p:nvPr/>
        </p:nvGrpSpPr>
        <p:grpSpPr>
          <a:xfrm>
            <a:off x="273442" y="3493237"/>
            <a:ext cx="620998" cy="653893"/>
            <a:chOff x="5995988" y="2712903"/>
            <a:chExt cx="2457451" cy="2587625"/>
          </a:xfrm>
        </p:grpSpPr>
        <p:sp>
          <p:nvSpPr>
            <p:cNvPr id="451" name="Google Shape;451;p18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455" name="Google Shape;455;p18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18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460" name="Google Shape;460;p18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8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463" name="Google Shape;463;p18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18"/>
          <p:cNvSpPr/>
          <p:nvPr/>
        </p:nvSpPr>
        <p:spPr>
          <a:xfrm>
            <a:off x="-25" y="1655175"/>
            <a:ext cx="4686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-25" y="2527925"/>
            <a:ext cx="1641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25" y="175198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19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19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9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SISTEMA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7504125" y="-8900"/>
            <a:ext cx="4524900" cy="5790000"/>
          </a:xfrm>
          <a:prstGeom prst="rect">
            <a:avLst/>
          </a:prstGeom>
          <a:solidFill>
            <a:srgbClr val="A7A6A6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2146150" y="1578975"/>
            <a:ext cx="4383000" cy="2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CB1B4A"/>
                </a:solidFill>
              </a:rPr>
              <a:t>CICLOS DE GRADO MEDIO</a:t>
            </a:r>
            <a:endParaRPr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REQUISITOS: </a:t>
            </a:r>
            <a:endParaRPr sz="1200" b="1">
              <a:solidFill>
                <a:srgbClr val="666666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s-ES" sz="1200">
                <a:solidFill>
                  <a:srgbClr val="666666"/>
                </a:solidFill>
              </a:rPr>
              <a:t>Título de ESO / FP Básica.</a:t>
            </a:r>
            <a:endParaRPr sz="1200">
              <a:solidFill>
                <a:srgbClr val="666666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s-ES" sz="1200">
                <a:solidFill>
                  <a:srgbClr val="666666"/>
                </a:solidFill>
              </a:rPr>
              <a:t>Prueba de acceso GM-GS ó universidad para mayores de 25 años.</a:t>
            </a:r>
            <a:endParaRPr sz="12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b="1">
                <a:solidFill>
                  <a:srgbClr val="CB1B4A"/>
                </a:solidFill>
              </a:rPr>
              <a:t>CUPO PARA ACCESO A  GRADO MEDIO</a:t>
            </a:r>
            <a:endParaRPr b="1">
              <a:solidFill>
                <a:srgbClr val="CB1B4A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9"/>
          <p:cNvSpPr txBox="1"/>
          <p:nvPr/>
        </p:nvSpPr>
        <p:spPr>
          <a:xfrm>
            <a:off x="2066810" y="3564100"/>
            <a:ext cx="96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ESO</a:t>
            </a:r>
            <a:endParaRPr sz="12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CB1B4A"/>
                </a:solidFill>
              </a:rPr>
              <a:t>*</a:t>
            </a:r>
            <a:endParaRPr sz="1200" b="1">
              <a:solidFill>
                <a:srgbClr val="CB1B4A"/>
              </a:solidFill>
            </a:endParaRPr>
          </a:p>
        </p:txBody>
      </p:sp>
      <p:sp>
        <p:nvSpPr>
          <p:cNvPr id="495" name="Google Shape;495;p19"/>
          <p:cNvSpPr txBox="1"/>
          <p:nvPr/>
        </p:nvSpPr>
        <p:spPr>
          <a:xfrm>
            <a:off x="3275238" y="3564100"/>
            <a:ext cx="124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FP Básica</a:t>
            </a:r>
            <a:br>
              <a:rPr lang="es-ES" sz="1200" b="1">
                <a:solidFill>
                  <a:srgbClr val="666666"/>
                </a:solidFill>
              </a:rPr>
            </a:br>
            <a:r>
              <a:rPr lang="es-ES" sz="1200" b="1">
                <a:solidFill>
                  <a:srgbClr val="CB1B4A"/>
                </a:solidFill>
              </a:rPr>
              <a:t>**</a:t>
            </a:r>
            <a:endParaRPr>
              <a:solidFill>
                <a:srgbClr val="CB1B4A"/>
              </a:solidFill>
            </a:endParaRPr>
          </a:p>
        </p:txBody>
      </p:sp>
      <p:sp>
        <p:nvSpPr>
          <p:cNvPr id="496" name="Google Shape;496;p19"/>
          <p:cNvSpPr txBox="1"/>
          <p:nvPr/>
        </p:nvSpPr>
        <p:spPr>
          <a:xfrm>
            <a:off x="4762688" y="3564100"/>
            <a:ext cx="124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Prueba de acceso</a:t>
            </a:r>
            <a:endParaRPr sz="12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2117860" y="315890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E987A1"/>
                </a:solidFill>
              </a:rPr>
              <a:t>65%</a:t>
            </a:r>
            <a:endParaRPr sz="2100" b="1">
              <a:solidFill>
                <a:srgbClr val="E987A1"/>
              </a:solidFill>
            </a:endParaRPr>
          </a:p>
        </p:txBody>
      </p:sp>
      <p:sp>
        <p:nvSpPr>
          <p:cNvPr id="498" name="Google Shape;498;p19"/>
          <p:cNvSpPr txBox="1"/>
          <p:nvPr/>
        </p:nvSpPr>
        <p:spPr>
          <a:xfrm>
            <a:off x="3414747" y="315890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E987A1"/>
                </a:solidFill>
              </a:rPr>
              <a:t>20%</a:t>
            </a:r>
            <a:endParaRPr sz="2100" b="1">
              <a:solidFill>
                <a:srgbClr val="E987A1"/>
              </a:solidFill>
            </a:endParaRPr>
          </a:p>
        </p:txBody>
      </p:sp>
      <p:sp>
        <p:nvSpPr>
          <p:cNvPr id="499" name="Google Shape;499;p19"/>
          <p:cNvSpPr txBox="1"/>
          <p:nvPr/>
        </p:nvSpPr>
        <p:spPr>
          <a:xfrm>
            <a:off x="4902197" y="315890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E987A1"/>
                </a:solidFill>
              </a:rPr>
              <a:t>15%</a:t>
            </a:r>
            <a:endParaRPr sz="2100" b="1">
              <a:solidFill>
                <a:srgbClr val="E987A1"/>
              </a:solidFill>
            </a:endParaRPr>
          </a:p>
        </p:txBody>
      </p:sp>
      <p:sp>
        <p:nvSpPr>
          <p:cNvPr id="500" name="Google Shape;500;p19"/>
          <p:cNvSpPr txBox="1"/>
          <p:nvPr/>
        </p:nvSpPr>
        <p:spPr>
          <a:xfrm>
            <a:off x="2146150" y="4204525"/>
            <a:ext cx="4383000" cy="2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3D85C6"/>
                </a:solidFill>
              </a:rPr>
              <a:t>CICLOS DE GRADO SUPERIOR</a:t>
            </a:r>
            <a:endParaRPr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REQUISITOS: </a:t>
            </a:r>
            <a:endParaRPr sz="1200" b="1">
              <a:solidFill>
                <a:srgbClr val="666666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s-ES" sz="1200">
                <a:solidFill>
                  <a:srgbClr val="666666"/>
                </a:solidFill>
              </a:rPr>
              <a:t>Título de Bachillerato o Grado Medio</a:t>
            </a:r>
            <a:endParaRPr sz="1200">
              <a:solidFill>
                <a:srgbClr val="666666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s-ES" sz="1200">
                <a:solidFill>
                  <a:srgbClr val="666666"/>
                </a:solidFill>
              </a:rPr>
              <a:t>Prueba de acceso GS ó universidad para mayores de 25 años.</a:t>
            </a:r>
            <a:endParaRPr sz="12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3D85C6"/>
                </a:solidFill>
              </a:rPr>
              <a:t>CUPO PARA ACCESO A  GRADO SUPERIOR</a:t>
            </a:r>
            <a:endParaRPr b="1">
              <a:solidFill>
                <a:srgbClr val="3D85C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9"/>
          <p:cNvSpPr txBox="1"/>
          <p:nvPr/>
        </p:nvSpPr>
        <p:spPr>
          <a:xfrm>
            <a:off x="2066800" y="6189650"/>
            <a:ext cx="108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Bachiller</a:t>
            </a:r>
            <a:endParaRPr sz="12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CB1B4A"/>
                </a:solidFill>
              </a:rPr>
              <a:t>***</a:t>
            </a:r>
            <a:endParaRPr sz="1200" b="1">
              <a:solidFill>
                <a:srgbClr val="CB1B4A"/>
              </a:solidFill>
            </a:endParaRPr>
          </a:p>
        </p:txBody>
      </p:sp>
      <p:sp>
        <p:nvSpPr>
          <p:cNvPr id="502" name="Google Shape;502;p19"/>
          <p:cNvSpPr txBox="1"/>
          <p:nvPr/>
        </p:nvSpPr>
        <p:spPr>
          <a:xfrm>
            <a:off x="3275238" y="6189650"/>
            <a:ext cx="124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Grado Medio</a:t>
            </a:r>
            <a:endParaRPr sz="12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CB1B4A"/>
                </a:solidFill>
              </a:rPr>
              <a:t>****</a:t>
            </a:r>
            <a:endParaRPr sz="1200" b="1">
              <a:solidFill>
                <a:srgbClr val="CB1B4A"/>
              </a:solidFill>
            </a:endParaRPr>
          </a:p>
        </p:txBody>
      </p:sp>
      <p:sp>
        <p:nvSpPr>
          <p:cNvPr id="503" name="Google Shape;503;p19"/>
          <p:cNvSpPr txBox="1"/>
          <p:nvPr/>
        </p:nvSpPr>
        <p:spPr>
          <a:xfrm>
            <a:off x="4762688" y="6189650"/>
            <a:ext cx="124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rgbClr val="666666"/>
                </a:solidFill>
              </a:rPr>
              <a:t>Prueba de acceso</a:t>
            </a:r>
            <a:endParaRPr/>
          </a:p>
        </p:txBody>
      </p:sp>
      <p:sp>
        <p:nvSpPr>
          <p:cNvPr id="504" name="Google Shape;504;p19"/>
          <p:cNvSpPr txBox="1"/>
          <p:nvPr/>
        </p:nvSpPr>
        <p:spPr>
          <a:xfrm>
            <a:off x="2117860" y="578445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A1C9D6"/>
                </a:solidFill>
              </a:rPr>
              <a:t>60%</a:t>
            </a:r>
            <a:endParaRPr sz="2100" b="1">
              <a:solidFill>
                <a:srgbClr val="A1C9D6"/>
              </a:solidFill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3414747" y="578445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A1C9D6"/>
                </a:solidFill>
              </a:rPr>
              <a:t>20%</a:t>
            </a:r>
            <a:endParaRPr sz="2100" b="1">
              <a:solidFill>
                <a:srgbClr val="A1C9D6"/>
              </a:solidFill>
            </a:endParaRPr>
          </a:p>
        </p:txBody>
      </p:sp>
      <p:sp>
        <p:nvSpPr>
          <p:cNvPr id="506" name="Google Shape;506;p19"/>
          <p:cNvSpPr txBox="1"/>
          <p:nvPr/>
        </p:nvSpPr>
        <p:spPr>
          <a:xfrm>
            <a:off x="4902197" y="5784450"/>
            <a:ext cx="961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A1C9D6"/>
                </a:solidFill>
              </a:rPr>
              <a:t>20%</a:t>
            </a:r>
            <a:endParaRPr sz="2100" b="1">
              <a:solidFill>
                <a:srgbClr val="A1C9D6"/>
              </a:solidFill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7907475" y="1751975"/>
            <a:ext cx="3718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ES" sz="1600">
                <a:solidFill>
                  <a:srgbClr val="CB1B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 primer lugar, tienen prioridad el alumnado que </a:t>
            </a: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ha finalizado la ESO durante los dos últimos cursos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y en segundo lugar la nota del expediente.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Prioridad por </a:t>
            </a: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afinidad de familia profesional</a:t>
            </a:r>
            <a:r>
              <a:rPr lang="es-ES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y posteriormente por nota media del ciclo.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Prioridad por tipo de bachiller,</a:t>
            </a:r>
            <a:r>
              <a:rPr lang="es-ES" b="1">
                <a:solidFill>
                  <a:srgbClr val="CB1B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asignatura clave si la tiene y posteriormente la nota media del bachiller.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  <a:r>
              <a:rPr lang="es-ES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Prioridad por afinidad de familia profesional </a:t>
            </a:r>
            <a:r>
              <a:rPr lang="es-E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y posteriormente por la nota media del ciclo.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2146150" y="6743750"/>
            <a:ext cx="4242300" cy="1143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509" name="Google Shape;509;p19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Esquema Educativo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Orden de Admisión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125" y="161600"/>
            <a:ext cx="1089950" cy="112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19"/>
          <p:cNvGrpSpPr/>
          <p:nvPr/>
        </p:nvGrpSpPr>
        <p:grpSpPr>
          <a:xfrm>
            <a:off x="316888" y="2725574"/>
            <a:ext cx="534112" cy="477419"/>
            <a:chOff x="5418138" y="4568825"/>
            <a:chExt cx="568325" cy="508001"/>
          </a:xfrm>
        </p:grpSpPr>
        <p:sp>
          <p:nvSpPr>
            <p:cNvPr id="512" name="Google Shape;512;p19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19"/>
          <p:cNvGrpSpPr/>
          <p:nvPr/>
        </p:nvGrpSpPr>
        <p:grpSpPr>
          <a:xfrm>
            <a:off x="273442" y="3493237"/>
            <a:ext cx="620998" cy="653893"/>
            <a:chOff x="5995988" y="2712903"/>
            <a:chExt cx="2457451" cy="2587625"/>
          </a:xfrm>
        </p:grpSpPr>
        <p:sp>
          <p:nvSpPr>
            <p:cNvPr id="517" name="Google Shape;517;p19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521" name="Google Shape;521;p19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9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526" name="Google Shape;526;p19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9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529" name="Google Shape;529;p19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19"/>
          <p:cNvSpPr/>
          <p:nvPr/>
        </p:nvSpPr>
        <p:spPr>
          <a:xfrm>
            <a:off x="-25" y="1655175"/>
            <a:ext cx="4686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>
            <a:off x="-25" y="2527925"/>
            <a:ext cx="1641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9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9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9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9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9" name="Google Shape;5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25" y="175198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0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0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0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0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SISTEMA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558" name="Google Shape;558;p20"/>
          <p:cNvSpPr/>
          <p:nvPr/>
        </p:nvSpPr>
        <p:spPr>
          <a:xfrm>
            <a:off x="2146150" y="6743750"/>
            <a:ext cx="4242300" cy="11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559" name="Google Shape;559;p20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Esquema Educativo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Orden de Admisión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0"/>
          <p:cNvSpPr txBox="1"/>
          <p:nvPr/>
        </p:nvSpPr>
        <p:spPr>
          <a:xfrm>
            <a:off x="1766554" y="2550958"/>
            <a:ext cx="2214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B1B4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s-ES" sz="1500">
                <a:solidFill>
                  <a:srgbClr val="666666"/>
                </a:solidFill>
              </a:rPr>
              <a:t>Realizar la preinscripción </a:t>
            </a:r>
            <a:r>
              <a:rPr lang="es-ES" sz="1500" b="1">
                <a:solidFill>
                  <a:srgbClr val="008F81"/>
                </a:solidFill>
              </a:rPr>
              <a:t>en un único centro</a:t>
            </a:r>
            <a:r>
              <a:rPr lang="es-ES" sz="1500" b="1">
                <a:solidFill>
                  <a:srgbClr val="CB1B4A"/>
                </a:solidFill>
              </a:rPr>
              <a:t> </a:t>
            </a:r>
            <a:r>
              <a:rPr lang="es-ES" sz="1500">
                <a:solidFill>
                  <a:srgbClr val="666666"/>
                </a:solidFill>
              </a:rPr>
              <a:t>y un solo documento marcando cuantas posibilidades se deseen</a:t>
            </a:r>
            <a:endParaRPr sz="1100" i="1">
              <a:solidFill>
                <a:srgbClr val="666666"/>
              </a:solidFill>
            </a:endParaRPr>
          </a:p>
        </p:txBody>
      </p:sp>
      <p:sp>
        <p:nvSpPr>
          <p:cNvPr id="561" name="Google Shape;561;p20"/>
          <p:cNvSpPr txBox="1"/>
          <p:nvPr/>
        </p:nvSpPr>
        <p:spPr>
          <a:xfrm>
            <a:off x="1766554" y="2412091"/>
            <a:ext cx="247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008F81"/>
                </a:solidFill>
              </a:rPr>
              <a:t>PREINSCRÍBETE</a:t>
            </a:r>
            <a:endParaRPr>
              <a:solidFill>
                <a:srgbClr val="008F81"/>
              </a:solidFill>
            </a:endParaRPr>
          </a:p>
        </p:txBody>
      </p:sp>
      <p:sp>
        <p:nvSpPr>
          <p:cNvPr id="562" name="Google Shape;562;p20"/>
          <p:cNvSpPr txBox="1"/>
          <p:nvPr/>
        </p:nvSpPr>
        <p:spPr>
          <a:xfrm>
            <a:off x="4734914" y="2550958"/>
            <a:ext cx="2214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B1B4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666666"/>
                </a:solidFill>
              </a:rPr>
              <a:t>Esperar listado de plazas adjudicadas</a:t>
            </a:r>
            <a:endParaRPr sz="1100" i="1">
              <a:solidFill>
                <a:srgbClr val="666666"/>
              </a:solidFill>
            </a:endParaRPr>
          </a:p>
        </p:txBody>
      </p:sp>
      <p:sp>
        <p:nvSpPr>
          <p:cNvPr id="563" name="Google Shape;563;p20"/>
          <p:cNvSpPr txBox="1"/>
          <p:nvPr/>
        </p:nvSpPr>
        <p:spPr>
          <a:xfrm>
            <a:off x="4734914" y="2412091"/>
            <a:ext cx="247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008F81"/>
                </a:solidFill>
              </a:rPr>
              <a:t>ESPERA</a:t>
            </a:r>
            <a:endParaRPr>
              <a:solidFill>
                <a:srgbClr val="008F81"/>
              </a:solidFill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4675409" y="5290395"/>
            <a:ext cx="2214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B1B4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500">
                <a:solidFill>
                  <a:srgbClr val="666666"/>
                </a:solidFill>
              </a:rPr>
              <a:t>Hacer la inscripción-matricularse hacia mediados de julio</a:t>
            </a:r>
            <a:endParaRPr sz="15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</a:endParaRPr>
          </a:p>
        </p:txBody>
      </p:sp>
      <p:sp>
        <p:nvSpPr>
          <p:cNvPr id="565" name="Google Shape;565;p20"/>
          <p:cNvSpPr txBox="1"/>
          <p:nvPr/>
        </p:nvSpPr>
        <p:spPr>
          <a:xfrm>
            <a:off x="4649276" y="5151529"/>
            <a:ext cx="2473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008F81"/>
                </a:solidFill>
              </a:rPr>
              <a:t>MATRICÚLATE</a:t>
            </a:r>
            <a:endParaRPr>
              <a:solidFill>
                <a:srgbClr val="008F81"/>
              </a:solidFill>
            </a:endParaRPr>
          </a:p>
        </p:txBody>
      </p:sp>
      <p:sp>
        <p:nvSpPr>
          <p:cNvPr id="566" name="Google Shape;566;p20"/>
          <p:cNvSpPr txBox="1"/>
          <p:nvPr/>
        </p:nvSpPr>
        <p:spPr>
          <a:xfrm>
            <a:off x="1704138" y="1587962"/>
            <a:ext cx="130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008F81"/>
                </a:solidFill>
              </a:rPr>
              <a:t>01</a:t>
            </a:r>
            <a:endParaRPr sz="6000" b="1">
              <a:solidFill>
                <a:srgbClr val="008F81"/>
              </a:solidFill>
            </a:endParaRPr>
          </a:p>
        </p:txBody>
      </p:sp>
      <p:sp>
        <p:nvSpPr>
          <p:cNvPr id="567" name="Google Shape;567;p20"/>
          <p:cNvSpPr txBox="1"/>
          <p:nvPr/>
        </p:nvSpPr>
        <p:spPr>
          <a:xfrm>
            <a:off x="4648375" y="1587952"/>
            <a:ext cx="130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008F81"/>
                </a:solidFill>
              </a:rPr>
              <a:t>02</a:t>
            </a:r>
            <a:endParaRPr sz="6000" b="1">
              <a:solidFill>
                <a:srgbClr val="008F81"/>
              </a:solidFill>
            </a:endParaRPr>
          </a:p>
        </p:txBody>
      </p:sp>
      <p:sp>
        <p:nvSpPr>
          <p:cNvPr id="568" name="Google Shape;568;p20"/>
          <p:cNvSpPr txBox="1"/>
          <p:nvPr/>
        </p:nvSpPr>
        <p:spPr>
          <a:xfrm>
            <a:off x="4593228" y="4327400"/>
            <a:ext cx="130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008F81"/>
                </a:solidFill>
              </a:rPr>
              <a:t>03</a:t>
            </a:r>
            <a:endParaRPr sz="6000" b="1">
              <a:solidFill>
                <a:srgbClr val="008F81"/>
              </a:solidFill>
            </a:endParaRPr>
          </a:p>
        </p:txBody>
      </p:sp>
      <p:sp>
        <p:nvSpPr>
          <p:cNvPr id="569" name="Google Shape;569;p20"/>
          <p:cNvSpPr/>
          <p:nvPr/>
        </p:nvSpPr>
        <p:spPr>
          <a:xfrm>
            <a:off x="3410113" y="1964294"/>
            <a:ext cx="841200" cy="35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0"/>
          <p:cNvSpPr/>
          <p:nvPr/>
        </p:nvSpPr>
        <p:spPr>
          <a:xfrm rot="5400000">
            <a:off x="4888488" y="3819613"/>
            <a:ext cx="729900" cy="35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0"/>
          <p:cNvSpPr/>
          <p:nvPr/>
        </p:nvSpPr>
        <p:spPr>
          <a:xfrm>
            <a:off x="7592600" y="0"/>
            <a:ext cx="4434300" cy="5920200"/>
          </a:xfrm>
          <a:prstGeom prst="rect">
            <a:avLst/>
          </a:prstGeom>
          <a:solidFill>
            <a:srgbClr val="A7A6A6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572" name="Google Shape;572;p20"/>
          <p:cNvSpPr txBox="1"/>
          <p:nvPr/>
        </p:nvSpPr>
        <p:spPr>
          <a:xfrm>
            <a:off x="8428725" y="1587950"/>
            <a:ext cx="336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</p:txBody>
      </p:sp>
      <p:sp>
        <p:nvSpPr>
          <p:cNvPr id="573" name="Google Shape;573;p20"/>
          <p:cNvSpPr txBox="1"/>
          <p:nvPr/>
        </p:nvSpPr>
        <p:spPr>
          <a:xfrm>
            <a:off x="7509272" y="942875"/>
            <a:ext cx="418390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*Curso 2020-2021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Entrega de solicitudes y documentos</a:t>
            </a:r>
            <a:endParaRPr sz="1800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 txBox="1"/>
          <p:nvPr/>
        </p:nvSpPr>
        <p:spPr>
          <a:xfrm>
            <a:off x="8044550" y="1365500"/>
            <a:ext cx="1787707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CB1B4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En persona: </a:t>
            </a:r>
            <a:endParaRPr sz="1600" b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1-19 de junio 2020</a:t>
            </a:r>
            <a:endParaRPr sz="1500" b="1"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0"/>
          <p:cNvSpPr txBox="1"/>
          <p:nvPr/>
        </p:nvSpPr>
        <p:spPr>
          <a:xfrm>
            <a:off x="10168019" y="1365500"/>
            <a:ext cx="1525152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CB1B4A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Online:</a:t>
            </a:r>
            <a:endParaRPr sz="1600" b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19 de junio 2020</a:t>
            </a:r>
            <a:endParaRPr sz="1500" b="1"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0"/>
          <p:cNvSpPr txBox="1"/>
          <p:nvPr/>
        </p:nvSpPr>
        <p:spPr>
          <a:xfrm>
            <a:off x="8495463" y="2203550"/>
            <a:ext cx="31977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Entregar el expediente académico o de otra documentación, si fuese necesario: </a:t>
            </a: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hasta el 30 de junio.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Listas provisionales de admisión: 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7 de julio.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Reclamación a las listas: 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Hasta el 8 de julio inclusive.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Listas definitivas: 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13 de julio.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Periodo ordinario: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3-17 de julio, ambos inclusive.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Periodo extraordinario I: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21-31 de julio, ambos inclusive.</a:t>
            </a:r>
            <a:endParaRPr b="1" i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Periodo extraordinario II:</a:t>
            </a:r>
            <a:endParaRPr i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1-16 de septiembre, ambos inclusive</a:t>
            </a:r>
            <a:r>
              <a:rPr lang="es-ES" b="1" dirty="0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CB1B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CB1B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CB1B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CB1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125" y="161600"/>
            <a:ext cx="1089950" cy="112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8" name="Google Shape;578;p20"/>
          <p:cNvGrpSpPr/>
          <p:nvPr/>
        </p:nvGrpSpPr>
        <p:grpSpPr>
          <a:xfrm>
            <a:off x="316888" y="2725574"/>
            <a:ext cx="534112" cy="477419"/>
            <a:chOff x="5418138" y="4568825"/>
            <a:chExt cx="568325" cy="508001"/>
          </a:xfrm>
        </p:grpSpPr>
        <p:sp>
          <p:nvSpPr>
            <p:cNvPr id="579" name="Google Shape;579;p20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20"/>
          <p:cNvGrpSpPr/>
          <p:nvPr/>
        </p:nvGrpSpPr>
        <p:grpSpPr>
          <a:xfrm>
            <a:off x="273442" y="3493237"/>
            <a:ext cx="620998" cy="653893"/>
            <a:chOff x="5995988" y="2712903"/>
            <a:chExt cx="2457451" cy="2587625"/>
          </a:xfrm>
        </p:grpSpPr>
        <p:sp>
          <p:nvSpPr>
            <p:cNvPr id="584" name="Google Shape;584;p20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20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588" name="Google Shape;588;p20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20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593" name="Google Shape;593;p20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20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596" name="Google Shape;596;p20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20"/>
          <p:cNvSpPr/>
          <p:nvPr/>
        </p:nvSpPr>
        <p:spPr>
          <a:xfrm>
            <a:off x="-25" y="1655175"/>
            <a:ext cx="4686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0"/>
          <p:cNvSpPr/>
          <p:nvPr/>
        </p:nvSpPr>
        <p:spPr>
          <a:xfrm>
            <a:off x="-25" y="2527925"/>
            <a:ext cx="1641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0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0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" name="Google Shape;6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425" y="175198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22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22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2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2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SISTEMA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678" name="Google Shape;678;p22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Esquema Educativo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Orden de Admisión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Plazos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2"/>
          <p:cNvSpPr/>
          <p:nvPr/>
        </p:nvSpPr>
        <p:spPr>
          <a:xfrm>
            <a:off x="8161575" y="0"/>
            <a:ext cx="3865500" cy="3593400"/>
          </a:xfrm>
          <a:prstGeom prst="rect">
            <a:avLst/>
          </a:prstGeom>
          <a:solidFill>
            <a:srgbClr val="A7A6A6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680" name="Google Shape;680;p22"/>
          <p:cNvSpPr txBox="1"/>
          <p:nvPr/>
        </p:nvSpPr>
        <p:spPr>
          <a:xfrm>
            <a:off x="2179363" y="1655175"/>
            <a:ext cx="4271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008F81"/>
                </a:solidFill>
              </a:rPr>
              <a:t>Pero… ¿QUÉ ESTUDIO? ¿DONDE?</a:t>
            </a:r>
            <a:endParaRPr sz="1600" b="1">
              <a:solidFill>
                <a:srgbClr val="008F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B1B4A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F3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82F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2"/>
          <p:cNvSpPr txBox="1"/>
          <p:nvPr/>
        </p:nvSpPr>
        <p:spPr>
          <a:xfrm>
            <a:off x="8399625" y="1830175"/>
            <a:ext cx="3362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s-ES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Steam LH</a:t>
            </a:r>
            <a:endParaRPr sz="18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s-ES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FP y la red de parques tecnológicos</a:t>
            </a:r>
            <a:endParaRPr sz="18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</p:txBody>
      </p:sp>
      <p:sp>
        <p:nvSpPr>
          <p:cNvPr id="682" name="Google Shape;682;p22"/>
          <p:cNvSpPr txBox="1"/>
          <p:nvPr/>
        </p:nvSpPr>
        <p:spPr>
          <a:xfrm>
            <a:off x="7268325" y="1290275"/>
            <a:ext cx="319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8F81"/>
                </a:solidFill>
                <a:latin typeface="Calibri"/>
                <a:ea typeface="Calibri"/>
                <a:cs typeface="Calibri"/>
                <a:sym typeface="Calibri"/>
              </a:rPr>
              <a:t>Otros proyectos</a:t>
            </a:r>
            <a:endParaRPr sz="1800">
              <a:solidFill>
                <a:srgbClr val="008F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9365" y="2454750"/>
            <a:ext cx="986971" cy="10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6429" y="2423575"/>
            <a:ext cx="1050842" cy="10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2"/>
          <p:cNvSpPr txBox="1"/>
          <p:nvPr/>
        </p:nvSpPr>
        <p:spPr>
          <a:xfrm>
            <a:off x="2046296" y="4147113"/>
            <a:ext cx="284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800" b="1">
                <a:solidFill>
                  <a:srgbClr val="008F81"/>
                </a:solidFill>
              </a:rPr>
              <a:t>ORIENTACIÓN EN FP</a:t>
            </a:r>
            <a:endParaRPr sz="1600" b="1">
              <a:solidFill>
                <a:srgbClr val="008F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2"/>
          <p:cNvSpPr txBox="1"/>
          <p:nvPr/>
        </p:nvSpPr>
        <p:spPr>
          <a:xfrm>
            <a:off x="1780225" y="5719025"/>
            <a:ext cx="226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8F81"/>
                </a:solidFill>
              </a:rPr>
              <a:t>Semana de la FP </a:t>
            </a:r>
            <a:endParaRPr sz="1600" b="1" dirty="0">
              <a:solidFill>
                <a:srgbClr val="008F8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 dirty="0">
                <a:solidFill>
                  <a:srgbClr val="999999"/>
                </a:solidFill>
              </a:rPr>
              <a:t>(abril)</a:t>
            </a:r>
            <a:endParaRPr sz="1600" i="1" dirty="0">
              <a:solidFill>
                <a:srgbClr val="999999"/>
              </a:solidFill>
            </a:endParaRPr>
          </a:p>
        </p:txBody>
      </p:sp>
      <p:sp>
        <p:nvSpPr>
          <p:cNvPr id="687" name="Google Shape;687;p22"/>
          <p:cNvSpPr txBox="1"/>
          <p:nvPr/>
        </p:nvSpPr>
        <p:spPr>
          <a:xfrm>
            <a:off x="4272175" y="5733813"/>
            <a:ext cx="2267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algn="ctr"/>
            <a:r>
              <a:rPr lang="es-ES" sz="1600" b="1" dirty="0">
                <a:solidFill>
                  <a:srgbClr val="008F81"/>
                </a:solidFill>
              </a:rPr>
              <a:t>Puertas abiertas </a:t>
            </a:r>
            <a:r>
              <a:rPr lang="es-ES" sz="1600" i="1" dirty="0">
                <a:solidFill>
                  <a:srgbClr val="999999"/>
                </a:solidFill>
              </a:rPr>
              <a:t>(mayo)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8F81"/>
              </a:solidFill>
            </a:endParaRPr>
          </a:p>
        </p:txBody>
      </p:sp>
      <p:sp>
        <p:nvSpPr>
          <p:cNvPr id="688" name="Google Shape;688;p22"/>
          <p:cNvSpPr txBox="1"/>
          <p:nvPr/>
        </p:nvSpPr>
        <p:spPr>
          <a:xfrm>
            <a:off x="7001550" y="5733813"/>
            <a:ext cx="219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008F81"/>
                </a:solidFill>
              </a:rPr>
              <a:t>Visitas virtuales</a:t>
            </a:r>
            <a:endParaRPr sz="1600" b="1">
              <a:solidFill>
                <a:srgbClr val="008F81"/>
              </a:solidFill>
            </a:endParaRPr>
          </a:p>
        </p:txBody>
      </p:sp>
      <p:sp>
        <p:nvSpPr>
          <p:cNvPr id="689" name="Google Shape;689;p22"/>
          <p:cNvSpPr/>
          <p:nvPr/>
        </p:nvSpPr>
        <p:spPr>
          <a:xfrm>
            <a:off x="2110575" y="6559700"/>
            <a:ext cx="1575600" cy="28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690" name="Google Shape;690;p22"/>
          <p:cNvSpPr/>
          <p:nvPr/>
        </p:nvSpPr>
        <p:spPr>
          <a:xfrm>
            <a:off x="4856100" y="6574488"/>
            <a:ext cx="1575600" cy="28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sp>
        <p:nvSpPr>
          <p:cNvPr id="691" name="Google Shape;691;p22"/>
          <p:cNvSpPr/>
          <p:nvPr/>
        </p:nvSpPr>
        <p:spPr>
          <a:xfrm>
            <a:off x="7623750" y="6574488"/>
            <a:ext cx="1575600" cy="28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pic>
        <p:nvPicPr>
          <p:cNvPr id="692" name="Google Shape;69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3125" y="161600"/>
            <a:ext cx="1089950" cy="11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3275" y="5026324"/>
            <a:ext cx="621000" cy="64124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2"/>
          <p:cNvSpPr/>
          <p:nvPr/>
        </p:nvSpPr>
        <p:spPr>
          <a:xfrm>
            <a:off x="8025925" y="5003938"/>
            <a:ext cx="650400" cy="65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2"/>
          <p:cNvSpPr/>
          <p:nvPr/>
        </p:nvSpPr>
        <p:spPr>
          <a:xfrm>
            <a:off x="8210575" y="5188588"/>
            <a:ext cx="281100" cy="2811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2"/>
          <p:cNvSpPr/>
          <p:nvPr/>
        </p:nvSpPr>
        <p:spPr>
          <a:xfrm>
            <a:off x="7989025" y="5573563"/>
            <a:ext cx="7242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2"/>
          <p:cNvSpPr/>
          <p:nvPr/>
        </p:nvSpPr>
        <p:spPr>
          <a:xfrm>
            <a:off x="8399625" y="5161050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2"/>
          <p:cNvSpPr/>
          <p:nvPr/>
        </p:nvSpPr>
        <p:spPr>
          <a:xfrm>
            <a:off x="5276825" y="5023925"/>
            <a:ext cx="534000" cy="677100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2"/>
          <p:cNvSpPr/>
          <p:nvPr/>
        </p:nvSpPr>
        <p:spPr>
          <a:xfrm rot="5400000">
            <a:off x="5308213" y="5193588"/>
            <a:ext cx="687025" cy="335950"/>
          </a:xfrm>
          <a:prstGeom prst="flowChartManualOperation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2"/>
          <p:cNvSpPr/>
          <p:nvPr/>
        </p:nvSpPr>
        <p:spPr>
          <a:xfrm>
            <a:off x="5542300" y="5360275"/>
            <a:ext cx="20700" cy="2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22"/>
          <p:cNvGrpSpPr/>
          <p:nvPr/>
        </p:nvGrpSpPr>
        <p:grpSpPr>
          <a:xfrm>
            <a:off x="316888" y="2725574"/>
            <a:ext cx="534112" cy="477419"/>
            <a:chOff x="5418138" y="4568825"/>
            <a:chExt cx="568325" cy="508001"/>
          </a:xfrm>
        </p:grpSpPr>
        <p:sp>
          <p:nvSpPr>
            <p:cNvPr id="702" name="Google Shape;702;p22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22"/>
          <p:cNvGrpSpPr/>
          <p:nvPr/>
        </p:nvGrpSpPr>
        <p:grpSpPr>
          <a:xfrm>
            <a:off x="273442" y="3493237"/>
            <a:ext cx="620998" cy="653893"/>
            <a:chOff x="5995988" y="2712903"/>
            <a:chExt cx="2457451" cy="2587625"/>
          </a:xfrm>
        </p:grpSpPr>
        <p:sp>
          <p:nvSpPr>
            <p:cNvPr id="707" name="Google Shape;707;p22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22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711" name="Google Shape;711;p22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83CAC3">
                <a:alpha val="46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22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716" name="Google Shape;716;p22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719" name="Google Shape;719;p22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3" name="Google Shape;733;p22"/>
          <p:cNvSpPr/>
          <p:nvPr/>
        </p:nvSpPr>
        <p:spPr>
          <a:xfrm>
            <a:off x="-25" y="1655175"/>
            <a:ext cx="4686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2"/>
          <p:cNvSpPr/>
          <p:nvPr/>
        </p:nvSpPr>
        <p:spPr>
          <a:xfrm>
            <a:off x="-25" y="2527925"/>
            <a:ext cx="1641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2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2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2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2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9" name="Google Shape;73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425" y="175198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23"/>
          <p:cNvPicPr preferRelativeResize="0"/>
          <p:nvPr/>
        </p:nvPicPr>
        <p:blipFill rotWithShape="1">
          <a:blip r:embed="rId3">
            <a:alphaModFix/>
          </a:blip>
          <a:srcRect t="50413" b="37049"/>
          <a:stretch/>
        </p:blipFill>
        <p:spPr>
          <a:xfrm>
            <a:off x="-50" y="0"/>
            <a:ext cx="12192000" cy="10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23"/>
          <p:cNvSpPr/>
          <p:nvPr/>
        </p:nvSpPr>
        <p:spPr>
          <a:xfrm>
            <a:off x="12028925" y="-8900"/>
            <a:ext cx="163200" cy="6922800"/>
          </a:xfrm>
          <a:prstGeom prst="rect">
            <a:avLst/>
          </a:prstGeom>
          <a:solidFill>
            <a:srgbClr val="008F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3"/>
          <p:cNvSpPr/>
          <p:nvPr/>
        </p:nvSpPr>
        <p:spPr>
          <a:xfrm>
            <a:off x="300" y="-8900"/>
            <a:ext cx="5818500" cy="1466400"/>
          </a:xfrm>
          <a:prstGeom prst="rect">
            <a:avLst/>
          </a:prstGeom>
          <a:solidFill>
            <a:srgbClr val="027368">
              <a:alpha val="8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3"/>
          <p:cNvSpPr txBox="1"/>
          <p:nvPr/>
        </p:nvSpPr>
        <p:spPr>
          <a:xfrm>
            <a:off x="316888" y="95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lt1"/>
                </a:solidFill>
              </a:rPr>
              <a:t>DATOS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748" name="Google Shape;748;p23"/>
          <p:cNvSpPr txBox="1"/>
          <p:nvPr/>
        </p:nvSpPr>
        <p:spPr>
          <a:xfrm flipH="1">
            <a:off x="68150" y="978025"/>
            <a:ext cx="542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Curso 20-21 </a:t>
            </a: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Viceconsejería</a:t>
            </a:r>
            <a:r>
              <a:rPr lang="es-E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7225" y="1655113"/>
            <a:ext cx="5666150" cy="480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3303" y="1770936"/>
            <a:ext cx="2049309" cy="182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3375" y="3763671"/>
            <a:ext cx="2049311" cy="182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7662" y="1770198"/>
            <a:ext cx="2049312" cy="1824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" name="Google Shape;753;p23"/>
          <p:cNvGrpSpPr/>
          <p:nvPr/>
        </p:nvGrpSpPr>
        <p:grpSpPr>
          <a:xfrm>
            <a:off x="2899149" y="214776"/>
            <a:ext cx="1140117" cy="1019050"/>
            <a:chOff x="5418138" y="4568825"/>
            <a:chExt cx="568325" cy="508001"/>
          </a:xfrm>
        </p:grpSpPr>
        <p:sp>
          <p:nvSpPr>
            <p:cNvPr id="754" name="Google Shape;754;p23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8" name="Google Shape;758;p23"/>
          <p:cNvSpPr/>
          <p:nvPr/>
        </p:nvSpPr>
        <p:spPr>
          <a:xfrm>
            <a:off x="2280575" y="6559700"/>
            <a:ext cx="5023500" cy="28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AFB6"/>
              </a:solidFill>
            </a:endParaRPr>
          </a:p>
        </p:txBody>
      </p:sp>
      <p:grpSp>
        <p:nvGrpSpPr>
          <p:cNvPr id="759" name="Google Shape;759;p23"/>
          <p:cNvGrpSpPr/>
          <p:nvPr/>
        </p:nvGrpSpPr>
        <p:grpSpPr>
          <a:xfrm>
            <a:off x="650863" y="2718712"/>
            <a:ext cx="534112" cy="477419"/>
            <a:chOff x="5418138" y="4568825"/>
            <a:chExt cx="568325" cy="508001"/>
          </a:xfrm>
        </p:grpSpPr>
        <p:sp>
          <p:nvSpPr>
            <p:cNvPr id="760" name="Google Shape;760;p23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007A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rgbClr val="007A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007A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rgbClr val="007A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23"/>
          <p:cNvGrpSpPr/>
          <p:nvPr/>
        </p:nvGrpSpPr>
        <p:grpSpPr>
          <a:xfrm>
            <a:off x="239717" y="3502712"/>
            <a:ext cx="620998" cy="653893"/>
            <a:chOff x="5995988" y="2712903"/>
            <a:chExt cx="2457451" cy="2587625"/>
          </a:xfrm>
        </p:grpSpPr>
        <p:sp>
          <p:nvSpPr>
            <p:cNvPr id="765" name="Google Shape;765;p23"/>
            <p:cNvSpPr/>
            <p:nvPr/>
          </p:nvSpPr>
          <p:spPr>
            <a:xfrm>
              <a:off x="5995988" y="2712903"/>
              <a:ext cx="2457451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7040563" y="2874828"/>
              <a:ext cx="1381125" cy="1384301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83CAC3">
                <a:alpha val="566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23"/>
          <p:cNvGrpSpPr/>
          <p:nvPr/>
        </p:nvGrpSpPr>
        <p:grpSpPr>
          <a:xfrm>
            <a:off x="256682" y="4350573"/>
            <a:ext cx="654526" cy="654368"/>
            <a:chOff x="2700338" y="8651875"/>
            <a:chExt cx="6545262" cy="6543675"/>
          </a:xfrm>
        </p:grpSpPr>
        <p:sp>
          <p:nvSpPr>
            <p:cNvPr id="769" name="Google Shape;769;p23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rgbClr val="7BC3BC">
                <a:alpha val="602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23"/>
          <p:cNvGrpSpPr/>
          <p:nvPr/>
        </p:nvGrpSpPr>
        <p:grpSpPr>
          <a:xfrm>
            <a:off x="409710" y="5247185"/>
            <a:ext cx="281035" cy="606318"/>
            <a:chOff x="6269038" y="1778000"/>
            <a:chExt cx="2230437" cy="4565650"/>
          </a:xfrm>
        </p:grpSpPr>
        <p:sp>
          <p:nvSpPr>
            <p:cNvPr id="774" name="Google Shape;774;p23"/>
            <p:cNvSpPr/>
            <p:nvPr/>
          </p:nvSpPr>
          <p:spPr>
            <a:xfrm>
              <a:off x="7000875" y="1778000"/>
              <a:ext cx="792162" cy="773113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6269038" y="2595563"/>
              <a:ext cx="2230437" cy="3748087"/>
            </a:xfrm>
            <a:custGeom>
              <a:avLst/>
              <a:gdLst/>
              <a:ahLst/>
              <a:cxnLst/>
              <a:rect l="l" t="t" r="r" b="b"/>
              <a:pathLst>
                <a:path w="701" h="1178" extrusionOk="0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solidFill>
              <a:srgbClr val="A057AF">
                <a:alpha val="35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23"/>
          <p:cNvGrpSpPr/>
          <p:nvPr/>
        </p:nvGrpSpPr>
        <p:grpSpPr>
          <a:xfrm>
            <a:off x="283168" y="6095747"/>
            <a:ext cx="534114" cy="651482"/>
            <a:chOff x="7931851" y="2464731"/>
            <a:chExt cx="1002842" cy="1223210"/>
          </a:xfrm>
        </p:grpSpPr>
        <p:sp>
          <p:nvSpPr>
            <p:cNvPr id="777" name="Google Shape;777;p23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91C3BF">
                <a:alpha val="595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23"/>
          <p:cNvSpPr/>
          <p:nvPr/>
        </p:nvSpPr>
        <p:spPr>
          <a:xfrm>
            <a:off x="-25" y="1655175"/>
            <a:ext cx="164400" cy="872700"/>
          </a:xfrm>
          <a:prstGeom prst="rect">
            <a:avLst/>
          </a:prstGeom>
          <a:solidFill>
            <a:srgbClr val="94939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3"/>
          <p:cNvSpPr/>
          <p:nvPr/>
        </p:nvSpPr>
        <p:spPr>
          <a:xfrm>
            <a:off x="-26" y="2527925"/>
            <a:ext cx="468600" cy="872700"/>
          </a:xfrm>
          <a:prstGeom prst="rect">
            <a:avLst/>
          </a:prstGeom>
          <a:solidFill>
            <a:srgbClr val="007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3"/>
          <p:cNvSpPr/>
          <p:nvPr/>
        </p:nvSpPr>
        <p:spPr>
          <a:xfrm>
            <a:off x="-25" y="3383825"/>
            <a:ext cx="164400" cy="872700"/>
          </a:xfrm>
          <a:prstGeom prst="rect">
            <a:avLst/>
          </a:prstGeom>
          <a:solidFill>
            <a:srgbClr val="008F81">
              <a:alpha val="8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3"/>
          <p:cNvSpPr/>
          <p:nvPr/>
        </p:nvSpPr>
        <p:spPr>
          <a:xfrm rot="10800000">
            <a:off x="100" y="4256650"/>
            <a:ext cx="164400" cy="872700"/>
          </a:xfrm>
          <a:prstGeom prst="rect">
            <a:avLst/>
          </a:prstGeom>
          <a:solidFill>
            <a:srgbClr val="7BC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3"/>
          <p:cNvSpPr/>
          <p:nvPr/>
        </p:nvSpPr>
        <p:spPr>
          <a:xfrm rot="10800000">
            <a:off x="10" y="5112550"/>
            <a:ext cx="164100" cy="872700"/>
          </a:xfrm>
          <a:prstGeom prst="rect">
            <a:avLst/>
          </a:prstGeom>
          <a:solidFill>
            <a:srgbClr val="A05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 rot="10800000">
            <a:off x="128" y="5985300"/>
            <a:ext cx="163200" cy="872700"/>
          </a:xfrm>
          <a:prstGeom prst="rect">
            <a:avLst/>
          </a:prstGeom>
          <a:solidFill>
            <a:srgbClr val="91C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7" name="Google Shape;79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450" y="1770932"/>
            <a:ext cx="621000" cy="6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1066</Words>
  <Application>Microsoft Office PowerPoint</Application>
  <PresentationFormat>Personalizado</PresentationFormat>
  <Paragraphs>317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Alba</cp:lastModifiedBy>
  <cp:revision>9</cp:revision>
  <dcterms:modified xsi:type="dcterms:W3CDTF">2021-04-21T06:55:15Z</dcterms:modified>
</cp:coreProperties>
</file>